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95" r:id="rId30"/>
    <p:sldId id="287" r:id="rId31"/>
    <p:sldId id="288" r:id="rId32"/>
    <p:sldId id="289" r:id="rId33"/>
    <p:sldId id="290" r:id="rId34"/>
    <p:sldId id="291" r:id="rId35"/>
    <p:sldId id="292" r:id="rId36"/>
    <p:sldId id="293" r:id="rId37"/>
    <p:sldId id="294" r:id="rId38"/>
    <p:sldId id="296" r:id="rId39"/>
    <p:sldId id="303" r:id="rId40"/>
    <p:sldId id="297" r:id="rId41"/>
    <p:sldId id="307" r:id="rId42"/>
    <p:sldId id="298" r:id="rId43"/>
    <p:sldId id="299" r:id="rId44"/>
    <p:sldId id="300" r:id="rId45"/>
    <p:sldId id="301" r:id="rId46"/>
    <p:sldId id="302" r:id="rId47"/>
    <p:sldId id="304" r:id="rId48"/>
    <p:sldId id="305" r:id="rId49"/>
    <p:sldId id="306" r:id="rId50"/>
    <p:sldId id="308" r:id="rId51"/>
    <p:sldId id="309"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8583E-CE63-4482-B928-8D89E7A394BE}" type="datetimeFigureOut">
              <a:rPr lang="en-US" smtClean="0"/>
              <a:t>04/12/2017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34C92C-3079-4BC6-A515-D2E7F6F419A8}" type="slidenum">
              <a:rPr lang="en-US" smtClean="0"/>
              <a:t>‹#›</a:t>
            </a:fld>
            <a:endParaRPr lang="en-US"/>
          </a:p>
        </p:txBody>
      </p:sp>
    </p:spTree>
    <p:extLst>
      <p:ext uri="{BB962C8B-B14F-4D97-AF65-F5344CB8AC3E}">
        <p14:creationId xmlns:p14="http://schemas.microsoft.com/office/powerpoint/2010/main" val="71122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6950B0-F0C3-46E2-AC5A-470A5592B940}"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val="2655541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15DFAA-0C1C-4768-847F-7766FA864BA5}"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4232974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15DFAA-0C1C-4768-847F-7766FA864BA5}"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3583954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15DFAA-0C1C-4768-847F-7766FA864BA5}"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2658666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5252DB-5220-4D31-85BF-0A13F09DE162}" type="slidenum">
              <a:rPr lang="en-US"/>
              <a:pPr>
                <a:defRPr/>
              </a:pPr>
              <a:t>‹#›</a:t>
            </a:fld>
            <a:endParaRPr lang="en-US"/>
          </a:p>
        </p:txBody>
      </p:sp>
    </p:spTree>
    <p:extLst>
      <p:ext uri="{BB962C8B-B14F-4D97-AF65-F5344CB8AC3E}">
        <p14:creationId xmlns:p14="http://schemas.microsoft.com/office/powerpoint/2010/main" val="2984904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EA8E704-CD81-448E-A518-DED2B7E72C31}" type="slidenum">
              <a:rPr lang="en-US"/>
              <a:pPr>
                <a:defRPr/>
              </a:pPr>
              <a:t>‹#›</a:t>
            </a:fld>
            <a:endParaRPr lang="en-US"/>
          </a:p>
        </p:txBody>
      </p:sp>
    </p:spTree>
    <p:extLst>
      <p:ext uri="{BB962C8B-B14F-4D97-AF65-F5344CB8AC3E}">
        <p14:creationId xmlns:p14="http://schemas.microsoft.com/office/powerpoint/2010/main" val="202522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15DFAA-0C1C-4768-847F-7766FA864BA5}"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3163902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415DFAA-0C1C-4768-847F-7766FA864BA5}"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3799991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15DFAA-0C1C-4768-847F-7766FA864BA5}"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909947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15DFAA-0C1C-4768-847F-7766FA864BA5}" type="datetimeFigureOut">
              <a:rPr lang="en-US" smtClean="0"/>
              <a:t>04/12/2017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2126128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15DFAA-0C1C-4768-847F-7766FA864BA5}" type="datetimeFigureOut">
              <a:rPr lang="en-US" smtClean="0"/>
              <a:t>04/12/2017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2882420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15DFAA-0C1C-4768-847F-7766FA864BA5}" type="datetimeFigureOut">
              <a:rPr lang="en-US" smtClean="0"/>
              <a:t>04/12/2017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36467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415DFAA-0C1C-4768-847F-7766FA864BA5}"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2285237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415DFAA-0C1C-4768-847F-7766FA864BA5}"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D6A229-E84F-423A-83B4-8574F21A5369}" type="slidenum">
              <a:rPr lang="en-US" smtClean="0"/>
              <a:t>‹#›</a:t>
            </a:fld>
            <a:endParaRPr lang="en-US"/>
          </a:p>
        </p:txBody>
      </p:sp>
    </p:spTree>
    <p:extLst>
      <p:ext uri="{BB962C8B-B14F-4D97-AF65-F5344CB8AC3E}">
        <p14:creationId xmlns:p14="http://schemas.microsoft.com/office/powerpoint/2010/main" val="3053647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15DFAA-0C1C-4768-847F-7766FA864BA5}" type="datetimeFigureOut">
              <a:rPr lang="en-US" smtClean="0"/>
              <a:t>04/12/2017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D6A229-E84F-423A-83B4-8574F21A5369}" type="slidenum">
              <a:rPr lang="en-US" smtClean="0"/>
              <a:t>‹#›</a:t>
            </a:fld>
            <a:endParaRPr lang="en-US"/>
          </a:p>
        </p:txBody>
      </p:sp>
    </p:spTree>
    <p:extLst>
      <p:ext uri="{BB962C8B-B14F-4D97-AF65-F5344CB8AC3E}">
        <p14:creationId xmlns:p14="http://schemas.microsoft.com/office/powerpoint/2010/main" val="3536232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hyperlink" Target="https://en.wikipedia.org/wiki/American_Civil_War"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s://en.wikipedia.org/wiki/American_Civil_War"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en.wikipedia.org/wiki/Homestead_(buildings)"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hyperlink" Target="https://en.wikipedia.org/wiki/American_Civil_War"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6286" y="-1394414"/>
            <a:ext cx="9144000" cy="2387600"/>
          </a:xfrm>
        </p:spPr>
        <p:txBody>
          <a:bodyPr/>
          <a:lstStyle/>
          <a:p>
            <a:r>
              <a:rPr lang="en-US" dirty="0" smtClean="0"/>
              <a:t>EOC Focus Unit 2 </a:t>
            </a:r>
            <a:endParaRPr lang="en-US" dirty="0"/>
          </a:p>
        </p:txBody>
      </p:sp>
      <p:sp>
        <p:nvSpPr>
          <p:cNvPr id="3" name="Subtitle 2"/>
          <p:cNvSpPr>
            <a:spLocks noGrp="1"/>
          </p:cNvSpPr>
          <p:nvPr>
            <p:ph type="subTitle" idx="1"/>
          </p:nvPr>
        </p:nvSpPr>
        <p:spPr>
          <a:xfrm>
            <a:off x="1306286" y="919798"/>
            <a:ext cx="9144000" cy="1655762"/>
          </a:xfrm>
        </p:spPr>
        <p:txBody>
          <a:bodyPr/>
          <a:lstStyle/>
          <a:p>
            <a:r>
              <a:rPr lang="en-US" dirty="0" smtClean="0"/>
              <a:t>Analyze the economic challenges to American farmers and farmers’ responses to these challenges in the mid to late 1800s</a:t>
            </a:r>
            <a:endParaRPr lang="en-US" dirty="0"/>
          </a:p>
        </p:txBody>
      </p:sp>
      <p:pic>
        <p:nvPicPr>
          <p:cNvPr id="1026" name="Picture 2" descr="Image result for Clarifications Students will analyze and/or explain the causes of the economic challenges faced by American farm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8102" y="1660593"/>
            <a:ext cx="7280367" cy="480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728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gn="ctr"/>
            <a:r>
              <a:rPr lang="en-US" b="1" dirty="0"/>
              <a:t>POPULIST PARTY IS BORN</a:t>
            </a:r>
          </a:p>
        </p:txBody>
      </p:sp>
      <p:sp>
        <p:nvSpPr>
          <p:cNvPr id="81924" name="Rectangle 4"/>
          <p:cNvSpPr>
            <a:spLocks noGrp="1" noChangeArrowheads="1"/>
          </p:cNvSpPr>
          <p:nvPr>
            <p:ph type="body" sz="half" idx="1"/>
          </p:nvPr>
        </p:nvSpPr>
        <p:spPr>
          <a:xfrm>
            <a:off x="1524000" y="1371600"/>
            <a:ext cx="5562600" cy="5257800"/>
          </a:xfrm>
        </p:spPr>
        <p:txBody>
          <a:bodyPr>
            <a:normAutofit fontScale="92500" lnSpcReduction="10000"/>
          </a:bodyPr>
          <a:lstStyle/>
          <a:p>
            <a:r>
              <a:rPr lang="en-US" sz="2400" dirty="0"/>
              <a:t>Populist is another word for people. Founded in 1892 and became a national People’s Party (government back into the hands of the people)</a:t>
            </a:r>
          </a:p>
          <a:p>
            <a:endParaRPr lang="en-US" sz="2400" dirty="0"/>
          </a:p>
          <a:p>
            <a:r>
              <a:rPr lang="en-US" sz="2400" dirty="0"/>
              <a:t>It was developed from ideas of the Grange and Farmers’ Alliance.</a:t>
            </a:r>
          </a:p>
          <a:p>
            <a:endParaRPr lang="en-US" sz="2400" dirty="0"/>
          </a:p>
          <a:p>
            <a:r>
              <a:rPr lang="en-US" sz="2400" u="sng" dirty="0">
                <a:solidFill>
                  <a:schemeClr val="folHlink"/>
                </a:solidFill>
              </a:rPr>
              <a:t>Populism/Populist Party</a:t>
            </a:r>
            <a:r>
              <a:rPr lang="en-US" sz="2400" dirty="0"/>
              <a:t> – began where the people sought reforms to lift the burden of debt from the farmers and workers and to </a:t>
            </a:r>
            <a:r>
              <a:rPr lang="en-US" sz="2400" u="sng" dirty="0"/>
              <a:t>give the people a greater voice in their government. Represented a grand coalition of farmers, laborers, and reformers, which aimed to put government back into the hands of the people. </a:t>
            </a:r>
          </a:p>
          <a:p>
            <a:endParaRPr lang="en-US" sz="2400" dirty="0"/>
          </a:p>
        </p:txBody>
      </p:sp>
      <p:pic>
        <p:nvPicPr>
          <p:cNvPr id="81926" name="Picture 6" descr="populism"/>
          <p:cNvPicPr>
            <a:picLocks noGrp="1" noChangeAspect="1" noChangeArrowheads="1"/>
          </p:cNvPicPr>
          <p:nvPr>
            <p:ph sz="half" idx="2"/>
          </p:nvPr>
        </p:nvPicPr>
        <p:blipFill>
          <a:blip r:embed="rId2"/>
          <a:srcRect/>
          <a:stretch>
            <a:fillRect/>
          </a:stretch>
        </p:blipFill>
        <p:spPr>
          <a:xfrm>
            <a:off x="7010400" y="1600200"/>
            <a:ext cx="3429000" cy="4038600"/>
          </a:xfrm>
          <a:noFill/>
          <a:ln/>
        </p:spPr>
      </p:pic>
      <p:sp>
        <p:nvSpPr>
          <p:cNvPr id="81927" name="Text Box 7"/>
          <p:cNvSpPr txBox="1">
            <a:spLocks noChangeArrowheads="1"/>
          </p:cNvSpPr>
          <p:nvPr/>
        </p:nvSpPr>
        <p:spPr bwMode="auto">
          <a:xfrm>
            <a:off x="7010400" y="5638801"/>
            <a:ext cx="3048000" cy="830997"/>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t>THIS POLITICAL CARTOON SHOWS A POPULIST CLUBBING A RAILROAD CAR</a:t>
            </a:r>
          </a:p>
        </p:txBody>
      </p:sp>
    </p:spTree>
    <p:extLst>
      <p:ext uri="{BB962C8B-B14F-4D97-AF65-F5344CB8AC3E}">
        <p14:creationId xmlns:p14="http://schemas.microsoft.com/office/powerpoint/2010/main" val="165927788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populist110001"/>
          <p:cNvPicPr>
            <a:picLocks noGrp="1" noChangeAspect="1" noChangeArrowheads="1"/>
          </p:cNvPicPr>
          <p:nvPr>
            <p:ph sz="half" idx="1"/>
          </p:nvPr>
        </p:nvPicPr>
        <p:blipFill>
          <a:blip r:embed="rId2"/>
          <a:srcRect/>
          <a:stretch>
            <a:fillRect/>
          </a:stretch>
        </p:blipFill>
        <p:spPr>
          <a:xfrm>
            <a:off x="7840664" y="152400"/>
            <a:ext cx="2827337" cy="3352800"/>
          </a:xfrm>
          <a:noFill/>
          <a:ln/>
        </p:spPr>
      </p:pic>
      <p:sp>
        <p:nvSpPr>
          <p:cNvPr id="13313" name="Title 1"/>
          <p:cNvSpPr>
            <a:spLocks noGrp="1"/>
          </p:cNvSpPr>
          <p:nvPr>
            <p:ph type="title"/>
          </p:nvPr>
        </p:nvSpPr>
        <p:spPr bwMode="auto">
          <a:xfrm>
            <a:off x="1905001" y="228600"/>
            <a:ext cx="7978775" cy="793750"/>
          </a:xfrm>
          <a:noFill/>
          <a:ln>
            <a:miter lim="800000"/>
            <a:headEnd/>
            <a:tailEnd/>
          </a:ln>
        </p:spPr>
        <p:txBody>
          <a:bodyPr vert="horz" wrap="square" lIns="91440" tIns="45720" rIns="91440" bIns="45720" numCol="1" rtlCol="0" anchor="t" anchorCtr="0" compatLnSpc="1">
            <a:prstTxWarp prst="textNoShape">
              <a:avLst/>
            </a:prstTxWarp>
            <a:normAutofit/>
          </a:bodyPr>
          <a:lstStyle/>
          <a:p>
            <a:pPr eaLnBrk="1" hangingPunct="1"/>
            <a:r>
              <a:rPr lang="en-US" b="1" dirty="0" smtClean="0">
                <a:latin typeface="+mn-lt"/>
              </a:rPr>
              <a:t>Populist</a:t>
            </a:r>
            <a:r>
              <a:rPr lang="en-US" b="1" u="sng" dirty="0" smtClean="0">
                <a:latin typeface="+mn-lt"/>
              </a:rPr>
              <a:t> Reforms</a:t>
            </a:r>
          </a:p>
        </p:txBody>
      </p:sp>
      <p:sp>
        <p:nvSpPr>
          <p:cNvPr id="13314" name="TextBox 4"/>
          <p:cNvSpPr txBox="1">
            <a:spLocks noChangeArrowheads="1"/>
          </p:cNvSpPr>
          <p:nvPr/>
        </p:nvSpPr>
        <p:spPr bwMode="auto">
          <a:xfrm>
            <a:off x="1676401" y="1066801"/>
            <a:ext cx="7315200" cy="4555093"/>
          </a:xfrm>
          <a:prstGeom prst="rect">
            <a:avLst/>
          </a:prstGeom>
          <a:noFill/>
          <a:ln w="9525">
            <a:noFill/>
            <a:miter lim="800000"/>
            <a:headEnd/>
            <a:tailEnd/>
          </a:ln>
        </p:spPr>
        <p:txBody>
          <a:bodyPr wrap="square">
            <a:spAutoFit/>
          </a:bodyPr>
          <a:lstStyle/>
          <a:p>
            <a:pPr marL="285750" indent="-285750">
              <a:buFont typeface="Arial" pitchFamily="34" charset="0"/>
              <a:buChar char="•"/>
            </a:pPr>
            <a:r>
              <a:rPr lang="en-US" sz="2900" b="1" i="1" u="sng" dirty="0"/>
              <a:t>Regulate the railroad companies                   </a:t>
            </a:r>
            <a:r>
              <a:rPr lang="en-US" sz="2900" i="1" dirty="0"/>
              <a:t>(Stop them from charging such high                 rates)</a:t>
            </a:r>
          </a:p>
          <a:p>
            <a:pPr marL="285750" indent="-285750">
              <a:buFont typeface="Arial" pitchFamily="34" charset="0"/>
              <a:buChar char="•"/>
            </a:pPr>
            <a:r>
              <a:rPr lang="en-US" sz="2900" b="1" i="1" u="sng" dirty="0"/>
              <a:t>Unlimited coinage of Silver </a:t>
            </a:r>
            <a:r>
              <a:rPr lang="en-US" sz="2000" dirty="0"/>
              <a:t>If a silver standard would not be accepted they would have settled for bimetallism</a:t>
            </a:r>
            <a:r>
              <a:rPr lang="en-US" sz="2900" i="1" dirty="0"/>
              <a:t>, </a:t>
            </a:r>
          </a:p>
          <a:p>
            <a:pPr marL="285750" indent="-285750">
              <a:buFont typeface="Arial" pitchFamily="34" charset="0"/>
              <a:buChar char="•"/>
            </a:pPr>
            <a:r>
              <a:rPr lang="en-US" sz="2900" b="1" i="1" u="sng" dirty="0"/>
              <a:t>Graduated income tax</a:t>
            </a:r>
          </a:p>
          <a:p>
            <a:pPr marL="285750" indent="-285750">
              <a:buFont typeface="Arial" pitchFamily="34" charset="0"/>
              <a:buChar char="•"/>
            </a:pPr>
            <a:r>
              <a:rPr lang="en-US" sz="2900" i="1" dirty="0"/>
              <a:t>Constitutional demands: </a:t>
            </a:r>
            <a:r>
              <a:rPr lang="en-US" sz="2900" b="1" i="1" u="sng" dirty="0"/>
              <a:t>Direct Election of Senators, Ballot initiatives &amp; Secret Ballot.</a:t>
            </a:r>
          </a:p>
          <a:p>
            <a:pPr marL="285750" indent="-285750">
              <a:buFont typeface="Arial" pitchFamily="34" charset="0"/>
              <a:buChar char="•"/>
            </a:pPr>
            <a:r>
              <a:rPr lang="en-US" sz="2900" i="1" dirty="0"/>
              <a:t>To get industrial workers to support them: </a:t>
            </a:r>
            <a:br>
              <a:rPr lang="en-US" sz="2900" i="1" dirty="0"/>
            </a:br>
            <a:r>
              <a:rPr lang="en-US" sz="2900" b="1" i="1" u="sng" dirty="0"/>
              <a:t>8-hour workday, restrict immigration</a:t>
            </a:r>
          </a:p>
        </p:txBody>
      </p:sp>
    </p:spTree>
    <p:extLst>
      <p:ext uri="{BB962C8B-B14F-4D97-AF65-F5344CB8AC3E}">
        <p14:creationId xmlns:p14="http://schemas.microsoft.com/office/powerpoint/2010/main" val="2740106858"/>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lgn="ctr"/>
            <a:r>
              <a:rPr lang="en-US" sz="4800" b="1"/>
              <a:t>THE PANIC OF 1893</a:t>
            </a:r>
          </a:p>
        </p:txBody>
      </p:sp>
      <p:sp>
        <p:nvSpPr>
          <p:cNvPr id="91141" name="Rectangle 5"/>
          <p:cNvSpPr>
            <a:spLocks noGrp="1" noChangeArrowheads="1"/>
          </p:cNvSpPr>
          <p:nvPr>
            <p:ph type="body" sz="half" idx="2"/>
          </p:nvPr>
        </p:nvSpPr>
        <p:spPr>
          <a:xfrm>
            <a:off x="5943600" y="1371600"/>
            <a:ext cx="4267200" cy="5334000"/>
          </a:xfrm>
        </p:spPr>
        <p:txBody>
          <a:bodyPr/>
          <a:lstStyle/>
          <a:p>
            <a:r>
              <a:rPr lang="en-US" sz="2400" dirty="0"/>
              <a:t>Nationwide economic problems took center stage in America in 1893</a:t>
            </a:r>
          </a:p>
          <a:p>
            <a:r>
              <a:rPr lang="en-US" sz="2400" dirty="0"/>
              <a:t>Railroads went bankrupt, the stock market lost value, 15,000 businesses and 500 banks collapsed, </a:t>
            </a:r>
          </a:p>
          <a:p>
            <a:r>
              <a:rPr lang="en-US" sz="2400" dirty="0"/>
              <a:t>3 million people lost their jobs – putting unemployment at 20%</a:t>
            </a:r>
          </a:p>
        </p:txBody>
      </p:sp>
      <p:pic>
        <p:nvPicPr>
          <p:cNvPr id="91142" name="Picture 6" descr="panic 1893"/>
          <p:cNvPicPr>
            <a:picLocks noGrp="1" noChangeAspect="1" noChangeArrowheads="1"/>
          </p:cNvPicPr>
          <p:nvPr>
            <p:ph sz="half" idx="1"/>
          </p:nvPr>
        </p:nvPicPr>
        <p:blipFill>
          <a:blip r:embed="rId2"/>
          <a:srcRect/>
          <a:stretch>
            <a:fillRect/>
          </a:stretch>
        </p:blipFill>
        <p:spPr>
          <a:xfrm>
            <a:off x="1986756" y="1371600"/>
            <a:ext cx="3798888" cy="4267200"/>
          </a:xfrm>
          <a:noFill/>
          <a:ln/>
        </p:spPr>
      </p:pic>
      <p:sp>
        <p:nvSpPr>
          <p:cNvPr id="91143" name="Text Box 7"/>
          <p:cNvSpPr txBox="1">
            <a:spLocks noChangeArrowheads="1"/>
          </p:cNvSpPr>
          <p:nvPr/>
        </p:nvSpPr>
        <p:spPr bwMode="auto">
          <a:xfrm>
            <a:off x="1905000" y="5715001"/>
            <a:ext cx="4191000" cy="701675"/>
          </a:xfrm>
          <a:prstGeom prst="rect">
            <a:avLst/>
          </a:prstGeom>
          <a:noFill/>
          <a:ln w="12700" cap="sq">
            <a:noFill/>
            <a:miter lim="800000"/>
            <a:headEnd type="none" w="sm" len="sm"/>
            <a:tailEnd type="none" w="sm" len="sm"/>
          </a:ln>
          <a:effectLst/>
        </p:spPr>
        <p:txBody>
          <a:bodyPr wrap="square">
            <a:spAutoFit/>
          </a:bodyPr>
          <a:lstStyle/>
          <a:p>
            <a:pPr algn="ctr">
              <a:spcBef>
                <a:spcPct val="50000"/>
              </a:spcBef>
            </a:pPr>
            <a:r>
              <a:rPr lang="en-US" sz="2000" b="1" dirty="0">
                <a:solidFill>
                  <a:schemeClr val="folHlink"/>
                </a:solidFill>
              </a:rPr>
              <a:t>THE STOCK MARKET CRASHED IN 1893</a:t>
            </a:r>
          </a:p>
        </p:txBody>
      </p:sp>
    </p:spTree>
    <p:extLst>
      <p:ext uri="{BB962C8B-B14F-4D97-AF65-F5344CB8AC3E}">
        <p14:creationId xmlns:p14="http://schemas.microsoft.com/office/powerpoint/2010/main" val="285474007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Unit 1 powerpoint #9 (the gilded age   populism)"/>
          <p:cNvPicPr>
            <a:picLocks noChangeAspect="1" noChangeArrowheads="1"/>
          </p:cNvPicPr>
          <p:nvPr/>
        </p:nvPicPr>
        <p:blipFill>
          <a:blip r:embed="rId2"/>
          <a:srcRect/>
          <a:stretch>
            <a:fillRect/>
          </a:stretch>
        </p:blipFill>
        <p:spPr bwMode="auto">
          <a:xfrm>
            <a:off x="1524000" y="-304800"/>
            <a:ext cx="9144000" cy="7162800"/>
          </a:xfrm>
          <a:prstGeom prst="rect">
            <a:avLst/>
          </a:prstGeom>
          <a:noFill/>
        </p:spPr>
      </p:pic>
    </p:spTree>
    <p:extLst>
      <p:ext uri="{BB962C8B-B14F-4D97-AF65-F5344CB8AC3E}">
        <p14:creationId xmlns:p14="http://schemas.microsoft.com/office/powerpoint/2010/main" val="4095765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Unit 1 powerpoint #9 (the gilded age   populism)"/>
          <p:cNvPicPr>
            <a:picLocks noChangeAspect="1" noChangeArrowheads="1"/>
          </p:cNvPicPr>
          <p:nvPr/>
        </p:nvPicPr>
        <p:blipFill>
          <a:blip r:embed="rId2"/>
          <a:srcRect/>
          <a:stretch>
            <a:fillRect/>
          </a:stretch>
        </p:blipFill>
        <p:spPr bwMode="auto">
          <a:xfrm>
            <a:off x="1524000" y="-228600"/>
            <a:ext cx="9144000" cy="7086600"/>
          </a:xfrm>
          <a:prstGeom prst="rect">
            <a:avLst/>
          </a:prstGeom>
          <a:noFill/>
        </p:spPr>
      </p:pic>
    </p:spTree>
    <p:extLst>
      <p:ext uri="{BB962C8B-B14F-4D97-AF65-F5344CB8AC3E}">
        <p14:creationId xmlns:p14="http://schemas.microsoft.com/office/powerpoint/2010/main" val="1407233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Unit 1 powerpoint #9 (the gilded age   populism)"/>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3445396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Agrarian Movements and Populism (US History)"/>
          <p:cNvPicPr>
            <a:picLocks noChangeAspect="1" noChangeArrowheads="1"/>
          </p:cNvPicPr>
          <p:nvPr/>
        </p:nvPicPr>
        <p:blipFill>
          <a:blip r:embed="rId2"/>
          <a:srcRect/>
          <a:stretch>
            <a:fillRect/>
          </a:stretch>
        </p:blipFill>
        <p:spPr bwMode="auto">
          <a:xfrm>
            <a:off x="1524000" y="0"/>
            <a:ext cx="9144000" cy="3505200"/>
          </a:xfrm>
          <a:prstGeom prst="rect">
            <a:avLst/>
          </a:prstGeom>
          <a:noFill/>
        </p:spPr>
      </p:pic>
      <p:pic>
        <p:nvPicPr>
          <p:cNvPr id="3" name="Picture 2" descr="Agrarian Movements and Populism (US History)"/>
          <p:cNvPicPr>
            <a:picLocks noChangeAspect="1" noChangeArrowheads="1"/>
          </p:cNvPicPr>
          <p:nvPr/>
        </p:nvPicPr>
        <p:blipFill>
          <a:blip r:embed="rId3"/>
          <a:srcRect/>
          <a:stretch>
            <a:fillRect/>
          </a:stretch>
        </p:blipFill>
        <p:spPr bwMode="auto">
          <a:xfrm>
            <a:off x="1524000" y="3124200"/>
            <a:ext cx="9144000" cy="3733800"/>
          </a:xfrm>
          <a:prstGeom prst="rect">
            <a:avLst/>
          </a:prstGeom>
          <a:noFill/>
        </p:spPr>
      </p:pic>
    </p:spTree>
    <p:extLst>
      <p:ext uri="{BB962C8B-B14F-4D97-AF65-F5344CB8AC3E}">
        <p14:creationId xmlns:p14="http://schemas.microsoft.com/office/powerpoint/2010/main" val="1332629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Unit 1 powerpoint #9 (the gilded age   populism)"/>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2710451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nto&#10;Which&#10;Box&#10;Will&#10;the&#10;Voter&#10;of ’96&#10;Place&#10;His&#10;&#10; "/>
          <p:cNvPicPr>
            <a:picLocks noChangeAspect="1" noChangeArrowheads="1"/>
          </p:cNvPicPr>
          <p:nvPr/>
        </p:nvPicPr>
        <p:blipFill>
          <a:blip r:embed="rId2"/>
          <a:srcRect/>
          <a:stretch>
            <a:fillRect/>
          </a:stretch>
        </p:blipFill>
        <p:spPr bwMode="auto">
          <a:xfrm>
            <a:off x="1525592" y="0"/>
            <a:ext cx="9142409" cy="6858000"/>
          </a:xfrm>
          <a:prstGeom prst="rect">
            <a:avLst/>
          </a:prstGeom>
          <a:noFill/>
        </p:spPr>
      </p:pic>
    </p:spTree>
    <p:extLst>
      <p:ext uri="{BB962C8B-B14F-4D97-AF65-F5344CB8AC3E}">
        <p14:creationId xmlns:p14="http://schemas.microsoft.com/office/powerpoint/2010/main" val="4182961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Agrarian Movements and Populism (US History)"/>
          <p:cNvPicPr>
            <a:picLocks noChangeAspect="1" noChangeArrowheads="1"/>
          </p:cNvPicPr>
          <p:nvPr/>
        </p:nvPicPr>
        <p:blipFill>
          <a:blip r:embed="rId2"/>
          <a:srcRect/>
          <a:stretch>
            <a:fillRect/>
          </a:stretch>
        </p:blipFill>
        <p:spPr bwMode="auto">
          <a:xfrm>
            <a:off x="1524000" y="-956"/>
            <a:ext cx="9144000" cy="6858956"/>
          </a:xfrm>
          <a:prstGeom prst="rect">
            <a:avLst/>
          </a:prstGeom>
          <a:noFill/>
        </p:spPr>
      </p:pic>
    </p:spTree>
    <p:extLst>
      <p:ext uri="{BB962C8B-B14F-4D97-AF65-F5344CB8AC3E}">
        <p14:creationId xmlns:p14="http://schemas.microsoft.com/office/powerpoint/2010/main" val="722545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a:bodyPr>
          <a:lstStyle/>
          <a:p>
            <a:pPr algn="ctr" eaLnBrk="1" hangingPunct="1"/>
            <a:r>
              <a:rPr lang="en-US" b="1" dirty="0" smtClean="0"/>
              <a:t>Life on the farms was hard</a:t>
            </a:r>
            <a:br>
              <a:rPr lang="en-US" b="1" dirty="0" smtClean="0"/>
            </a:br>
            <a:endParaRPr lang="en-US" b="1" dirty="0" smtClean="0"/>
          </a:p>
        </p:txBody>
      </p:sp>
      <p:sp>
        <p:nvSpPr>
          <p:cNvPr id="11267" name="Content Placeholder 2"/>
          <p:cNvSpPr>
            <a:spLocks noGrp="1"/>
          </p:cNvSpPr>
          <p:nvPr>
            <p:ph idx="1"/>
          </p:nvPr>
        </p:nvSpPr>
        <p:spPr>
          <a:xfrm>
            <a:off x="1752600" y="1066801"/>
            <a:ext cx="7696200" cy="5059363"/>
          </a:xfrm>
        </p:spPr>
        <p:txBody>
          <a:bodyPr>
            <a:normAutofit/>
          </a:bodyPr>
          <a:lstStyle/>
          <a:p>
            <a:pPr eaLnBrk="1" hangingPunct="1"/>
            <a:r>
              <a:rPr lang="en-US" sz="4000" dirty="0"/>
              <a:t>Severe weather: Cold winters, Dry summers, tornadoes</a:t>
            </a:r>
          </a:p>
          <a:p>
            <a:pPr eaLnBrk="1" hangingPunct="1"/>
            <a:r>
              <a:rPr lang="en-US" sz="4000" dirty="0"/>
              <a:t>Indian Attacks</a:t>
            </a:r>
          </a:p>
          <a:p>
            <a:r>
              <a:rPr lang="en-US" sz="4000" dirty="0"/>
              <a:t>Farmers had to use a technique called </a:t>
            </a:r>
            <a:r>
              <a:rPr lang="en-US" sz="4000" b="1" dirty="0"/>
              <a:t>dry-farming</a:t>
            </a:r>
            <a:r>
              <a:rPr lang="en-US" sz="4000" dirty="0"/>
              <a:t> (growing crops that needed little water.)</a:t>
            </a:r>
          </a:p>
          <a:p>
            <a:r>
              <a:rPr lang="en-US" sz="4000" dirty="0"/>
              <a:t>Sometimes grasshoppers would eat all the crops.</a:t>
            </a:r>
          </a:p>
          <a:p>
            <a:pPr eaLnBrk="1" hangingPunct="1"/>
            <a:endParaRPr lang="en-US" sz="4000" dirty="0"/>
          </a:p>
          <a:p>
            <a:pPr eaLnBrk="1" hangingPunct="1">
              <a:buFont typeface="Arial" charset="0"/>
              <a:buNone/>
            </a:pPr>
            <a:endParaRPr lang="en-US" dirty="0" smtClean="0"/>
          </a:p>
          <a:p>
            <a:pPr eaLnBrk="1" hangingPunct="1">
              <a:buFont typeface="Arial" charset="0"/>
              <a:buNone/>
            </a:pPr>
            <a:endParaRPr lang="en-US" dirty="0" smtClean="0"/>
          </a:p>
        </p:txBody>
      </p:sp>
    </p:spTree>
    <p:extLst>
      <p:ext uri="{BB962C8B-B14F-4D97-AF65-F5344CB8AC3E}">
        <p14:creationId xmlns:p14="http://schemas.microsoft.com/office/powerpoint/2010/main" val="21395484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Unit 1 powerpoint #9 (the gilded age   populism)"/>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1901557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Unit 1 powerpoint #9 (the gilded age   populism)"/>
          <p:cNvPicPr>
            <a:picLocks noChangeAspect="1" noChangeArrowheads="1"/>
          </p:cNvPicPr>
          <p:nvPr/>
        </p:nvPicPr>
        <p:blipFill>
          <a:blip r:embed="rId2"/>
          <a:srcRect/>
          <a:stretch>
            <a:fillRect/>
          </a:stretch>
        </p:blipFill>
        <p:spPr bwMode="auto">
          <a:xfrm>
            <a:off x="1524000" y="-38100"/>
            <a:ext cx="9144000" cy="6896100"/>
          </a:xfrm>
          <a:prstGeom prst="rect">
            <a:avLst/>
          </a:prstGeom>
          <a:noFill/>
        </p:spPr>
      </p:pic>
    </p:spTree>
    <p:extLst>
      <p:ext uri="{BB962C8B-B14F-4D97-AF65-F5344CB8AC3E}">
        <p14:creationId xmlns:p14="http://schemas.microsoft.com/office/powerpoint/2010/main" val="4650516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Unit 1 powerpoint #9 (the gilded age   populism)"/>
          <p:cNvPicPr>
            <a:picLocks noChangeAspect="1" noChangeArrowheads="1"/>
          </p:cNvPicPr>
          <p:nvPr/>
        </p:nvPicPr>
        <p:blipFill>
          <a:blip r:embed="rId2"/>
          <a:srcRect/>
          <a:stretch>
            <a:fillRect/>
          </a:stretch>
        </p:blipFill>
        <p:spPr bwMode="auto">
          <a:xfrm>
            <a:off x="1498600" y="0"/>
            <a:ext cx="9169400" cy="6858000"/>
          </a:xfrm>
          <a:prstGeom prst="rect">
            <a:avLst/>
          </a:prstGeom>
          <a:noFill/>
        </p:spPr>
      </p:pic>
    </p:spTree>
    <p:extLst>
      <p:ext uri="{BB962C8B-B14F-4D97-AF65-F5344CB8AC3E}">
        <p14:creationId xmlns:p14="http://schemas.microsoft.com/office/powerpoint/2010/main" val="16648440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grarian Movements and Populism (US History)"/>
          <p:cNvPicPr>
            <a:picLocks noChangeAspect="1" noChangeArrowheads="1"/>
          </p:cNvPicPr>
          <p:nvPr/>
        </p:nvPicPr>
        <p:blipFill>
          <a:blip r:embed="rId2"/>
          <a:srcRect/>
          <a:stretch>
            <a:fillRect/>
          </a:stretch>
        </p:blipFill>
        <p:spPr bwMode="auto">
          <a:xfrm>
            <a:off x="1524000" y="18036"/>
            <a:ext cx="9144000" cy="6839965"/>
          </a:xfrm>
          <a:prstGeom prst="rect">
            <a:avLst/>
          </a:prstGeom>
          <a:noFill/>
        </p:spPr>
      </p:pic>
    </p:spTree>
    <p:extLst>
      <p:ext uri="{BB962C8B-B14F-4D97-AF65-F5344CB8AC3E}">
        <p14:creationId xmlns:p14="http://schemas.microsoft.com/office/powerpoint/2010/main" val="39858402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Unit 1 powerpoint #9 (the gilded age   populism)"/>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15711748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gn="ctr"/>
            <a:r>
              <a:rPr lang="en-US" b="1" dirty="0"/>
              <a:t>THE END OF POPULISM</a:t>
            </a:r>
          </a:p>
        </p:txBody>
      </p:sp>
      <p:sp>
        <p:nvSpPr>
          <p:cNvPr id="99332" name="Rectangle 4"/>
          <p:cNvSpPr>
            <a:spLocks noGrp="1" noChangeArrowheads="1"/>
          </p:cNvSpPr>
          <p:nvPr>
            <p:ph type="body" sz="half" idx="1"/>
          </p:nvPr>
        </p:nvSpPr>
        <p:spPr>
          <a:xfrm>
            <a:off x="1524000" y="1371600"/>
            <a:ext cx="5562600" cy="5181600"/>
          </a:xfrm>
        </p:spPr>
        <p:txBody>
          <a:bodyPr>
            <a:normAutofit fontScale="92500" lnSpcReduction="20000"/>
          </a:bodyPr>
          <a:lstStyle/>
          <a:p>
            <a:pPr>
              <a:lnSpc>
                <a:spcPct val="90000"/>
              </a:lnSpc>
            </a:pPr>
            <a:r>
              <a:rPr lang="en-US" sz="2400" dirty="0"/>
              <a:t>With McKinley’s election victory, </a:t>
            </a:r>
            <a:r>
              <a:rPr lang="en-US" sz="2400" dirty="0">
                <a:solidFill>
                  <a:schemeClr val="folHlink"/>
                </a:solidFill>
              </a:rPr>
              <a:t>Populism collapsed</a:t>
            </a:r>
            <a:r>
              <a:rPr lang="en-US" sz="2400" dirty="0"/>
              <a:t>, burying the hopes of the farmer</a:t>
            </a:r>
          </a:p>
          <a:p>
            <a:pPr>
              <a:lnSpc>
                <a:spcPct val="90000"/>
              </a:lnSpc>
            </a:pPr>
            <a:endParaRPr lang="en-US" sz="2400" dirty="0"/>
          </a:p>
          <a:p>
            <a:pPr>
              <a:lnSpc>
                <a:spcPct val="90000"/>
              </a:lnSpc>
            </a:pPr>
            <a:r>
              <a:rPr lang="en-US" sz="2400" dirty="0"/>
              <a:t>The U.S. stays on the Gold Standard until the 1970s</a:t>
            </a:r>
          </a:p>
          <a:p>
            <a:pPr>
              <a:lnSpc>
                <a:spcPct val="90000"/>
              </a:lnSpc>
            </a:pPr>
            <a:endParaRPr lang="en-US" sz="2400" dirty="0"/>
          </a:p>
          <a:p>
            <a:pPr>
              <a:lnSpc>
                <a:spcPct val="90000"/>
              </a:lnSpc>
            </a:pPr>
            <a:r>
              <a:rPr lang="en-US" sz="2400" dirty="0"/>
              <a:t>Third Parties can cause major parties to change agendas</a:t>
            </a:r>
          </a:p>
          <a:p>
            <a:pPr>
              <a:lnSpc>
                <a:spcPct val="90000"/>
              </a:lnSpc>
            </a:pPr>
            <a:endParaRPr lang="en-US" sz="2400" dirty="0"/>
          </a:p>
          <a:p>
            <a:pPr>
              <a:lnSpc>
                <a:spcPct val="90000"/>
              </a:lnSpc>
            </a:pPr>
            <a:r>
              <a:rPr lang="en-US" sz="2400" dirty="0"/>
              <a:t>Depressions cause panic in the moment but are soon forgotten once prosperity begins</a:t>
            </a:r>
          </a:p>
          <a:p>
            <a:pPr>
              <a:lnSpc>
                <a:spcPct val="90000"/>
              </a:lnSpc>
            </a:pPr>
            <a:endParaRPr lang="en-US" sz="2400" dirty="0"/>
          </a:p>
          <a:p>
            <a:pPr>
              <a:lnSpc>
                <a:spcPct val="90000"/>
              </a:lnSpc>
            </a:pPr>
            <a:r>
              <a:rPr lang="en-US" sz="2400" u="sng" dirty="0"/>
              <a:t>Populism Impact: Many of the beliefs of the Populists were the root of Progressives and many ideas were later used by Democrats and Republicans.</a:t>
            </a:r>
          </a:p>
          <a:p>
            <a:pPr>
              <a:lnSpc>
                <a:spcPct val="90000"/>
              </a:lnSpc>
            </a:pPr>
            <a:endParaRPr lang="en-US" sz="2400" dirty="0"/>
          </a:p>
          <a:p>
            <a:pPr>
              <a:lnSpc>
                <a:spcPct val="90000"/>
              </a:lnSpc>
            </a:pPr>
            <a:endParaRPr lang="en-US" sz="2400" dirty="0"/>
          </a:p>
          <a:p>
            <a:pPr>
              <a:lnSpc>
                <a:spcPct val="90000"/>
              </a:lnSpc>
              <a:buNone/>
            </a:pPr>
            <a:endParaRPr lang="en-US" sz="2400" dirty="0"/>
          </a:p>
          <a:p>
            <a:pPr>
              <a:lnSpc>
                <a:spcPct val="90000"/>
              </a:lnSpc>
            </a:pPr>
            <a:endParaRPr lang="en-US" sz="2400" dirty="0"/>
          </a:p>
        </p:txBody>
      </p:sp>
      <p:pic>
        <p:nvPicPr>
          <p:cNvPr id="99334" name="Picture 6" descr="crowds"/>
          <p:cNvPicPr>
            <a:picLocks noGrp="1" noChangeAspect="1" noChangeArrowheads="1"/>
          </p:cNvPicPr>
          <p:nvPr>
            <p:ph sz="half" idx="2"/>
          </p:nvPr>
        </p:nvPicPr>
        <p:blipFill>
          <a:blip r:embed="rId2"/>
          <a:srcRect/>
          <a:stretch>
            <a:fillRect/>
          </a:stretch>
        </p:blipFill>
        <p:spPr>
          <a:xfrm>
            <a:off x="6997700" y="1676400"/>
            <a:ext cx="3670300" cy="4038600"/>
          </a:xfrm>
          <a:noFill/>
          <a:ln/>
        </p:spPr>
      </p:pic>
      <p:sp>
        <p:nvSpPr>
          <p:cNvPr id="99335" name="Text Box 7"/>
          <p:cNvSpPr txBox="1">
            <a:spLocks noChangeArrowheads="1"/>
          </p:cNvSpPr>
          <p:nvPr/>
        </p:nvSpPr>
        <p:spPr bwMode="auto">
          <a:xfrm>
            <a:off x="6781800" y="5715001"/>
            <a:ext cx="3733800" cy="100647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2000" b="1">
                <a:solidFill>
                  <a:schemeClr val="folHlink"/>
                </a:solidFill>
              </a:rPr>
              <a:t>THE PEOPLE’S PARTY WAS SHORT-LIVED BUT LEFT AN IMPORTANT LEGACY</a:t>
            </a:r>
          </a:p>
        </p:txBody>
      </p:sp>
    </p:spTree>
    <p:extLst>
      <p:ext uri="{BB962C8B-B14F-4D97-AF65-F5344CB8AC3E}">
        <p14:creationId xmlns:p14="http://schemas.microsoft.com/office/powerpoint/2010/main" val="95453325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Terms/Review</a:t>
            </a:r>
            <a:endParaRPr lang="en-US" dirty="0"/>
          </a:p>
        </p:txBody>
      </p:sp>
      <p:sp>
        <p:nvSpPr>
          <p:cNvPr id="5" name="Content Placeholder 4"/>
          <p:cNvSpPr>
            <a:spLocks noGrp="1"/>
          </p:cNvSpPr>
          <p:nvPr>
            <p:ph idx="1"/>
          </p:nvPr>
        </p:nvSpPr>
        <p:spPr/>
        <p:txBody>
          <a:bodyPr/>
          <a:lstStyle/>
          <a:p>
            <a:r>
              <a:rPr lang="en-US" dirty="0"/>
              <a:t>Morrill Land-Grant </a:t>
            </a:r>
            <a:r>
              <a:rPr lang="en-US" dirty="0" smtClean="0"/>
              <a:t>Acts or creation of agriculture colleges - </a:t>
            </a:r>
            <a:r>
              <a:rPr lang="en-US" dirty="0"/>
              <a:t>An Act donating Public Lands to the several States and Territories which may provide Colleges for the Benefit of Agriculture and the Mechanic Arts</a:t>
            </a:r>
            <a:r>
              <a:rPr lang="en-US" dirty="0" smtClean="0"/>
              <a:t>.</a:t>
            </a:r>
          </a:p>
          <a:p>
            <a:r>
              <a:rPr lang="en-US" dirty="0"/>
              <a:t>gold standard </a:t>
            </a:r>
            <a:r>
              <a:rPr lang="en-US" dirty="0" smtClean="0"/>
              <a:t>- </a:t>
            </a:r>
            <a:r>
              <a:rPr lang="en-US" dirty="0"/>
              <a:t>the system by which the value of a currency was defined in terms of gold, for which the currency could be exchanged</a:t>
            </a:r>
            <a:r>
              <a:rPr lang="en-US" dirty="0" smtClean="0"/>
              <a:t>.</a:t>
            </a:r>
          </a:p>
          <a:p>
            <a:r>
              <a:rPr lang="en-US" dirty="0" smtClean="0"/>
              <a:t>Bimetallism - </a:t>
            </a:r>
            <a:r>
              <a:rPr lang="en-US" dirty="0"/>
              <a:t>a system allowing the unrestricted currency of two metals (e.g., gold and silver) as legal tender at a fixed ratio to each other.</a:t>
            </a:r>
          </a:p>
          <a:p>
            <a:endParaRPr lang="en-US" dirty="0"/>
          </a:p>
        </p:txBody>
      </p:sp>
      <p:pic>
        <p:nvPicPr>
          <p:cNvPr id="2050" name="Picture 2" descr="Image result for Bimetalli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586" y="4914899"/>
            <a:ext cx="2286000" cy="194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4618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agricultural surplus</a:t>
            </a:r>
            <a:endParaRPr lang="en-US" dirty="0"/>
          </a:p>
        </p:txBody>
      </p:sp>
      <p:sp>
        <p:nvSpPr>
          <p:cNvPr id="3" name="Content Placeholder 2"/>
          <p:cNvSpPr>
            <a:spLocks noGrp="1"/>
          </p:cNvSpPr>
          <p:nvPr>
            <p:ph idx="1"/>
          </p:nvPr>
        </p:nvSpPr>
        <p:spPr/>
        <p:txBody>
          <a:bodyPr/>
          <a:lstStyle/>
          <a:p>
            <a:r>
              <a:rPr lang="en-US" dirty="0"/>
              <a:t>production that exceeds the needs of the society for which it is being produced, and may be exported or stored for future time</a:t>
            </a:r>
          </a:p>
        </p:txBody>
      </p:sp>
      <p:pic>
        <p:nvPicPr>
          <p:cNvPr id="3074" name="Picture 2" descr="Image result for agricultural surpl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8405"/>
            <a:ext cx="7637417" cy="4184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894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monopolies</a:t>
            </a:r>
            <a:endParaRPr lang="en-US" dirty="0"/>
          </a:p>
        </p:txBody>
      </p:sp>
      <p:sp>
        <p:nvSpPr>
          <p:cNvPr id="3" name="Content Placeholder 2"/>
          <p:cNvSpPr>
            <a:spLocks noGrp="1"/>
          </p:cNvSpPr>
          <p:nvPr>
            <p:ph idx="1"/>
          </p:nvPr>
        </p:nvSpPr>
        <p:spPr/>
        <p:txBody>
          <a:bodyPr/>
          <a:lstStyle/>
          <a:p>
            <a:r>
              <a:rPr lang="en-US" dirty="0" smtClean="0"/>
              <a:t>Only one company to turn to for your services, example, one railroad company to ship your crops to the market, they can charge what ever they like due to the fact they have no competition. </a:t>
            </a:r>
            <a:endParaRPr lang="en-US" dirty="0"/>
          </a:p>
        </p:txBody>
      </p:sp>
      <p:pic>
        <p:nvPicPr>
          <p:cNvPr id="4098" name="Picture 2" descr="Image result for farmer railroad monopo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54705"/>
            <a:ext cx="6392091" cy="380329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5109210" y="3054705"/>
            <a:ext cx="6972300" cy="1323975"/>
          </a:xfrm>
          <a:prstGeom prst="rect">
            <a:avLst/>
          </a:prstGeom>
        </p:spPr>
      </p:pic>
    </p:spTree>
    <p:extLst>
      <p:ext uri="{BB962C8B-B14F-4D97-AF65-F5344CB8AC3E}">
        <p14:creationId xmlns:p14="http://schemas.microsoft.com/office/powerpoint/2010/main" val="28989958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altLang="en-US" smtClean="0"/>
              <a:t>Cross of Gold Speech, 1896</a:t>
            </a:r>
          </a:p>
        </p:txBody>
      </p:sp>
      <p:sp>
        <p:nvSpPr>
          <p:cNvPr id="69635" name="Rectangle 3"/>
          <p:cNvSpPr>
            <a:spLocks noGrp="1" noChangeArrowheads="1"/>
          </p:cNvSpPr>
          <p:nvPr>
            <p:ph type="body" idx="1"/>
          </p:nvPr>
        </p:nvSpPr>
        <p:spPr>
          <a:xfrm>
            <a:off x="1981200" y="1295400"/>
            <a:ext cx="4495800" cy="5334000"/>
          </a:xfrm>
        </p:spPr>
        <p:txBody>
          <a:bodyPr/>
          <a:lstStyle/>
          <a:p>
            <a:pPr eaLnBrk="1" hangingPunct="1"/>
            <a:r>
              <a:rPr lang="en-US" altLang="en-US" smtClean="0"/>
              <a:t>Given by William Jennings Bryan, he said people must not be "crucified on a cross of gold", referring to the Republican proposal to eliminate silver coinage and adopt a strict gold standard. </a:t>
            </a:r>
          </a:p>
        </p:txBody>
      </p:sp>
      <p:pic>
        <p:nvPicPr>
          <p:cNvPr id="69636" name="Picture 4" descr="cross_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1" y="1600200"/>
            <a:ext cx="36480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821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9144000" cy="1143000"/>
          </a:xfrm>
        </p:spPr>
        <p:txBody>
          <a:bodyPr/>
          <a:lstStyle/>
          <a:p>
            <a:pPr algn="ctr"/>
            <a:r>
              <a:rPr lang="en-US" dirty="0" smtClean="0"/>
              <a:t>Farmers Struggle</a:t>
            </a:r>
            <a:endParaRPr lang="en-US" dirty="0"/>
          </a:p>
        </p:txBody>
      </p:sp>
      <p:sp>
        <p:nvSpPr>
          <p:cNvPr id="3" name="Content Placeholder 2"/>
          <p:cNvSpPr>
            <a:spLocks noGrp="1"/>
          </p:cNvSpPr>
          <p:nvPr>
            <p:ph idx="1"/>
          </p:nvPr>
        </p:nvSpPr>
        <p:spPr>
          <a:xfrm>
            <a:off x="1524000" y="914401"/>
            <a:ext cx="9144000" cy="5211763"/>
          </a:xfrm>
        </p:spPr>
        <p:txBody>
          <a:bodyPr/>
          <a:lstStyle/>
          <a:p>
            <a:r>
              <a:rPr lang="en-US" sz="2700" dirty="0"/>
              <a:t>During the 1880s, new inventions greatly increased farm production.</a:t>
            </a:r>
          </a:p>
          <a:p>
            <a:r>
              <a:rPr lang="en-US" sz="2700" dirty="0"/>
              <a:t>But greater production led to lower prices for farm goods.</a:t>
            </a:r>
          </a:p>
          <a:p>
            <a:r>
              <a:rPr lang="en-US" sz="2700" dirty="0"/>
              <a:t>Farmers in Canada, Argentina, and elsewhere were also growing more crops. </a:t>
            </a:r>
          </a:p>
          <a:p>
            <a:r>
              <a:rPr lang="en-US" sz="2700" dirty="0"/>
              <a:t>The world’s supply of food crops was greater than the demand from consumer. </a:t>
            </a:r>
          </a:p>
          <a:p>
            <a:endParaRPr lang="en-US" dirty="0" smtClean="0"/>
          </a:p>
          <a:p>
            <a:endParaRPr lang="en-US" dirty="0"/>
          </a:p>
        </p:txBody>
      </p:sp>
      <p:pic>
        <p:nvPicPr>
          <p:cNvPr id="4" name="Picture 3"/>
          <p:cNvPicPr>
            <a:picLocks noChangeAspect="1" noChangeArrowheads="1"/>
          </p:cNvPicPr>
          <p:nvPr/>
        </p:nvPicPr>
        <p:blipFill>
          <a:blip r:embed="rId2" cstate="print"/>
          <a:srcRect/>
          <a:stretch>
            <a:fillRect/>
          </a:stretch>
        </p:blipFill>
        <p:spPr bwMode="auto">
          <a:xfrm>
            <a:off x="1676401" y="4572000"/>
            <a:ext cx="8746117" cy="2057400"/>
          </a:xfrm>
          <a:prstGeom prst="rect">
            <a:avLst/>
          </a:prstGeom>
          <a:noFill/>
          <a:ln w="9525">
            <a:noFill/>
            <a:miter lim="800000"/>
            <a:headEnd/>
            <a:tailEnd/>
          </a:ln>
        </p:spPr>
      </p:pic>
    </p:spTree>
    <p:extLst>
      <p:ext uri="{BB962C8B-B14F-4D97-AF65-F5344CB8AC3E}">
        <p14:creationId xmlns:p14="http://schemas.microsoft.com/office/powerpoint/2010/main" val="30246599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981200" y="0"/>
            <a:ext cx="8229600" cy="1143000"/>
          </a:xfrm>
        </p:spPr>
        <p:txBody>
          <a:bodyPr>
            <a:normAutofit/>
          </a:bodyPr>
          <a:lstStyle/>
          <a:p>
            <a:pPr algn="ctr"/>
            <a:r>
              <a:rPr lang="en-US" b="1" u="sng" dirty="0" smtClean="0">
                <a:latin typeface="Verdana" pitchFamily="34" charset="0"/>
                <a:ea typeface="Verdana" pitchFamily="34" charset="0"/>
                <a:cs typeface="Verdana" pitchFamily="34" charset="0"/>
              </a:rPr>
              <a:t>Farmer’s Alliances</a:t>
            </a:r>
            <a:endParaRPr lang="en-US" b="1" u="sng" dirty="0">
              <a:latin typeface="Verdana" pitchFamily="34" charset="0"/>
              <a:ea typeface="Verdana" pitchFamily="34" charset="0"/>
              <a:cs typeface="Verdana" pitchFamily="34" charset="0"/>
            </a:endParaRPr>
          </a:p>
        </p:txBody>
      </p:sp>
      <p:sp>
        <p:nvSpPr>
          <p:cNvPr id="79877" name="Rectangle 5"/>
          <p:cNvSpPr>
            <a:spLocks noGrp="1" noChangeArrowheads="1"/>
          </p:cNvSpPr>
          <p:nvPr>
            <p:ph type="body" sz="half" idx="2"/>
          </p:nvPr>
        </p:nvSpPr>
        <p:spPr>
          <a:xfrm>
            <a:off x="5029200" y="914400"/>
            <a:ext cx="5486400" cy="5715000"/>
          </a:xfrm>
        </p:spPr>
        <p:txBody>
          <a:bodyPr>
            <a:normAutofit lnSpcReduction="10000"/>
          </a:bodyPr>
          <a:lstStyle/>
          <a:p>
            <a:r>
              <a:rPr lang="en-US" sz="2400" b="1" i="1" dirty="0">
                <a:latin typeface="Verdana" pitchFamily="34" charset="0"/>
                <a:ea typeface="Verdana" pitchFamily="34" charset="0"/>
                <a:cs typeface="Verdana" pitchFamily="34" charset="0"/>
              </a:rPr>
              <a:t>Farmers stepped up their political activism by forming groups known as Farmers’ Alliances.  </a:t>
            </a:r>
          </a:p>
          <a:p>
            <a:pPr>
              <a:lnSpc>
                <a:spcPct val="90000"/>
              </a:lnSpc>
            </a:pPr>
            <a:endParaRPr lang="en-US" sz="2400" dirty="0"/>
          </a:p>
          <a:p>
            <a:pPr>
              <a:lnSpc>
                <a:spcPct val="90000"/>
              </a:lnSpc>
            </a:pPr>
            <a:r>
              <a:rPr lang="en-US" sz="2400" b="1" i="1" u="sng" dirty="0">
                <a:latin typeface="Verdana" pitchFamily="34" charset="0"/>
                <a:ea typeface="Verdana" pitchFamily="34" charset="0"/>
                <a:cs typeface="Verdana" pitchFamily="34" charset="0"/>
              </a:rPr>
              <a:t>The Farmer’s Alliances helped send lectures from town to town to educate people on lower interest rate on loans  and government control on railroads &amp; banks</a:t>
            </a:r>
            <a:r>
              <a:rPr lang="en-US" sz="2400" u="sng" dirty="0"/>
              <a:t>.</a:t>
            </a:r>
          </a:p>
          <a:p>
            <a:pPr>
              <a:lnSpc>
                <a:spcPct val="90000"/>
              </a:lnSpc>
            </a:pPr>
            <a:endParaRPr lang="en-US" sz="2400" dirty="0"/>
          </a:p>
          <a:p>
            <a:pPr>
              <a:lnSpc>
                <a:spcPct val="90000"/>
              </a:lnSpc>
            </a:pPr>
            <a:r>
              <a:rPr lang="en-US" sz="2400" b="1" i="1" dirty="0">
                <a:latin typeface="Verdana" pitchFamily="34" charset="0"/>
                <a:ea typeface="Verdana" pitchFamily="34" charset="0"/>
                <a:cs typeface="Verdana" pitchFamily="34" charset="0"/>
              </a:rPr>
              <a:t>Farmers Alliances were created throughout the south and west but alliance failed help the farmers enough</a:t>
            </a:r>
          </a:p>
          <a:p>
            <a:pPr>
              <a:lnSpc>
                <a:spcPct val="90000"/>
              </a:lnSpc>
            </a:pPr>
            <a:endParaRPr lang="en-US" sz="2400" dirty="0"/>
          </a:p>
          <a:p>
            <a:pPr>
              <a:lnSpc>
                <a:spcPct val="90000"/>
              </a:lnSpc>
            </a:pPr>
            <a:endParaRPr lang="en-US" sz="2400" dirty="0"/>
          </a:p>
          <a:p>
            <a:pPr>
              <a:lnSpc>
                <a:spcPct val="90000"/>
              </a:lnSpc>
            </a:pPr>
            <a:endParaRPr lang="en-US" sz="2400" dirty="0"/>
          </a:p>
        </p:txBody>
      </p:sp>
      <p:pic>
        <p:nvPicPr>
          <p:cNvPr id="31746" name="Picture 2" descr="http://www.rollingprairie.net/images/small%20rpfa%20local%20color%20banner.jpg"/>
          <p:cNvPicPr>
            <a:picLocks noChangeAspect="1" noChangeArrowheads="1"/>
          </p:cNvPicPr>
          <p:nvPr/>
        </p:nvPicPr>
        <p:blipFill>
          <a:blip r:embed="rId2"/>
          <a:srcRect/>
          <a:stretch>
            <a:fillRect/>
          </a:stretch>
        </p:blipFill>
        <p:spPr bwMode="auto">
          <a:xfrm>
            <a:off x="1676400" y="1676400"/>
            <a:ext cx="3581400" cy="3581400"/>
          </a:xfrm>
          <a:prstGeom prst="rect">
            <a:avLst/>
          </a:prstGeom>
          <a:noFill/>
        </p:spPr>
      </p:pic>
    </p:spTree>
    <p:extLst>
      <p:ext uri="{BB962C8B-B14F-4D97-AF65-F5344CB8AC3E}">
        <p14:creationId xmlns:p14="http://schemas.microsoft.com/office/powerpoint/2010/main" val="36715193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4876800" cy="914400"/>
          </a:xfrm>
        </p:spPr>
        <p:txBody>
          <a:bodyPr>
            <a:normAutofit/>
          </a:bodyPr>
          <a:lstStyle/>
          <a:p>
            <a:r>
              <a:rPr lang="en-US" sz="5400" b="1" dirty="0">
                <a:latin typeface="Verdana" pitchFamily="34" charset="0"/>
                <a:ea typeface="Verdana" pitchFamily="34" charset="0"/>
                <a:cs typeface="Verdana" pitchFamily="34" charset="0"/>
              </a:rPr>
              <a:t>The </a:t>
            </a:r>
            <a:r>
              <a:rPr lang="en-US" sz="5400" b="1" u="sng" dirty="0">
                <a:latin typeface="Verdana" pitchFamily="34" charset="0"/>
                <a:ea typeface="Verdana" pitchFamily="34" charset="0"/>
                <a:cs typeface="Verdana" pitchFamily="34" charset="0"/>
              </a:rPr>
              <a:t>Grange</a:t>
            </a:r>
          </a:p>
        </p:txBody>
      </p:sp>
      <p:pic>
        <p:nvPicPr>
          <p:cNvPr id="1026" name="Picture 2"/>
          <p:cNvPicPr>
            <a:picLocks noChangeAspect="1" noChangeArrowheads="1"/>
          </p:cNvPicPr>
          <p:nvPr/>
        </p:nvPicPr>
        <p:blipFill>
          <a:blip r:embed="rId2"/>
          <a:srcRect/>
          <a:stretch>
            <a:fillRect/>
          </a:stretch>
        </p:blipFill>
        <p:spPr bwMode="auto">
          <a:xfrm>
            <a:off x="6381750" y="1"/>
            <a:ext cx="4286250" cy="31242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524000" y="4191000"/>
            <a:ext cx="4038600" cy="2667000"/>
          </a:xfrm>
          <a:prstGeom prst="rect">
            <a:avLst/>
          </a:prstGeom>
          <a:noFill/>
          <a:ln w="9525">
            <a:noFill/>
            <a:miter lim="800000"/>
            <a:headEnd/>
            <a:tailEnd/>
          </a:ln>
          <a:effectLst/>
        </p:spPr>
      </p:pic>
      <p:sp>
        <p:nvSpPr>
          <p:cNvPr id="5" name="TextBox 4"/>
          <p:cNvSpPr txBox="1"/>
          <p:nvPr/>
        </p:nvSpPr>
        <p:spPr>
          <a:xfrm>
            <a:off x="1524000" y="838200"/>
            <a:ext cx="4800600" cy="1754326"/>
          </a:xfrm>
          <a:prstGeom prst="rect">
            <a:avLst/>
          </a:prstGeom>
          <a:noFill/>
        </p:spPr>
        <p:txBody>
          <a:bodyPr wrap="square" rtlCol="0">
            <a:spAutoFit/>
          </a:bodyPr>
          <a:lstStyle/>
          <a:p>
            <a:r>
              <a:rPr lang="en-US" b="1" i="1" dirty="0">
                <a:latin typeface="Verdana" pitchFamily="34" charset="0"/>
                <a:ea typeface="Verdana" pitchFamily="34" charset="0"/>
                <a:cs typeface="Verdana" pitchFamily="34" charset="0"/>
              </a:rPr>
              <a:t>The Grange was set up in 1867 to help farmers in the South.</a:t>
            </a:r>
          </a:p>
          <a:p>
            <a:endParaRPr lang="en-US" b="1" i="1" dirty="0">
              <a:latin typeface="Verdana" pitchFamily="34" charset="0"/>
              <a:ea typeface="Verdana" pitchFamily="34" charset="0"/>
              <a:cs typeface="Verdana" pitchFamily="34" charset="0"/>
            </a:endParaRPr>
          </a:p>
          <a:p>
            <a:r>
              <a:rPr lang="en-US" b="1" i="1" dirty="0">
                <a:latin typeface="Verdana" pitchFamily="34" charset="0"/>
                <a:ea typeface="Verdana" pitchFamily="34" charset="0"/>
                <a:cs typeface="Verdana" pitchFamily="34" charset="0"/>
              </a:rPr>
              <a:t>Many farmers joined the Grange to get help during the difficult economic times</a:t>
            </a:r>
          </a:p>
        </p:txBody>
      </p:sp>
      <p:sp>
        <p:nvSpPr>
          <p:cNvPr id="6" name="TextBox 5"/>
          <p:cNvSpPr txBox="1"/>
          <p:nvPr/>
        </p:nvSpPr>
        <p:spPr>
          <a:xfrm>
            <a:off x="5562600" y="3048000"/>
            <a:ext cx="5105400" cy="2308324"/>
          </a:xfrm>
          <a:prstGeom prst="rect">
            <a:avLst/>
          </a:prstGeom>
          <a:noFill/>
        </p:spPr>
        <p:txBody>
          <a:bodyPr wrap="square" rtlCol="0">
            <a:spAutoFit/>
          </a:bodyPr>
          <a:lstStyle/>
          <a:p>
            <a:r>
              <a:rPr lang="en-US" b="1" i="1" dirty="0">
                <a:solidFill>
                  <a:schemeClr val="folHlink"/>
                </a:solidFill>
                <a:latin typeface="Verdana" pitchFamily="34" charset="0"/>
                <a:ea typeface="Verdana" pitchFamily="34" charset="0"/>
                <a:cs typeface="Verdana" pitchFamily="34" charset="0"/>
              </a:rPr>
              <a:t> </a:t>
            </a:r>
            <a:r>
              <a:rPr lang="en-US" b="1" i="1" u="sng" dirty="0">
                <a:solidFill>
                  <a:schemeClr val="folHlink"/>
                </a:solidFill>
                <a:latin typeface="Verdana" pitchFamily="34" charset="0"/>
                <a:ea typeface="Verdana" pitchFamily="34" charset="0"/>
                <a:cs typeface="Verdana" pitchFamily="34" charset="0"/>
              </a:rPr>
              <a:t>It purpose was to provide a social outlet &amp; an educational forum for isolated farm families. </a:t>
            </a:r>
          </a:p>
          <a:p>
            <a:endParaRPr lang="en-US" b="1" i="1" dirty="0">
              <a:latin typeface="Verdana" pitchFamily="34" charset="0"/>
              <a:ea typeface="Verdana" pitchFamily="34" charset="0"/>
              <a:cs typeface="Verdana" pitchFamily="34" charset="0"/>
            </a:endParaRPr>
          </a:p>
          <a:p>
            <a:r>
              <a:rPr lang="en-US" b="1" i="1" dirty="0">
                <a:latin typeface="Verdana" pitchFamily="34" charset="0"/>
                <a:ea typeface="Verdana" pitchFamily="34" charset="0"/>
                <a:cs typeface="Verdana" pitchFamily="34" charset="0"/>
              </a:rPr>
              <a:t>It became a political organization for farmers that wanted railroad regulation and money back by silver.</a:t>
            </a:r>
          </a:p>
          <a:p>
            <a:endParaRPr lang="en-US" b="1" i="1" dirty="0">
              <a:latin typeface="Verdana" pitchFamily="34" charset="0"/>
              <a:ea typeface="Verdana" pitchFamily="34" charset="0"/>
              <a:cs typeface="Verdana" pitchFamily="34" charset="0"/>
            </a:endParaRPr>
          </a:p>
        </p:txBody>
      </p:sp>
      <p:sp>
        <p:nvSpPr>
          <p:cNvPr id="3" name="TextBox 2"/>
          <p:cNvSpPr txBox="1"/>
          <p:nvPr/>
        </p:nvSpPr>
        <p:spPr>
          <a:xfrm>
            <a:off x="191589" y="2592526"/>
            <a:ext cx="5233851" cy="923330"/>
          </a:xfrm>
          <a:prstGeom prst="rect">
            <a:avLst/>
          </a:prstGeom>
          <a:noFill/>
        </p:spPr>
        <p:txBody>
          <a:bodyPr wrap="square" rtlCol="0">
            <a:spAutoFit/>
          </a:bodyPr>
          <a:lstStyle/>
          <a:p>
            <a:r>
              <a:rPr lang="en-US"/>
              <a:t>The main goal of the Grange was to regulate rising fare prices of railroad and grain elevator companies after the </a:t>
            </a:r>
            <a:r>
              <a:rPr lang="en-US">
                <a:hlinkClick r:id="rId4" tooltip="American Civil War"/>
              </a:rPr>
              <a:t>American Civil War</a:t>
            </a:r>
            <a:r>
              <a:rPr lang="en-US"/>
              <a:t>.</a:t>
            </a:r>
            <a:endParaRPr lang="en-US" dirty="0"/>
          </a:p>
        </p:txBody>
      </p:sp>
    </p:spTree>
    <p:extLst>
      <p:ext uri="{BB962C8B-B14F-4D97-AF65-F5344CB8AC3E}">
        <p14:creationId xmlns:p14="http://schemas.microsoft.com/office/powerpoint/2010/main" val="38465683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Grange Laws</a:t>
            </a:r>
            <a:endParaRPr lang="en-US" dirty="0"/>
          </a:p>
        </p:txBody>
      </p:sp>
      <p:sp>
        <p:nvSpPr>
          <p:cNvPr id="3" name="Content Placeholder 2"/>
          <p:cNvSpPr>
            <a:spLocks noGrp="1"/>
          </p:cNvSpPr>
          <p:nvPr>
            <p:ph idx="1"/>
          </p:nvPr>
        </p:nvSpPr>
        <p:spPr/>
        <p:txBody>
          <a:bodyPr/>
          <a:lstStyle/>
          <a:p>
            <a:r>
              <a:rPr lang="en-US" dirty="0"/>
              <a:t>The main goal of the Grange was to regulate rising fare prices of railroad and grain elevator companies after the </a:t>
            </a:r>
            <a:r>
              <a:rPr lang="en-US" dirty="0">
                <a:hlinkClick r:id="rId2" tooltip="American Civil War"/>
              </a:rPr>
              <a:t>American Civil War</a:t>
            </a:r>
            <a:r>
              <a:rPr lang="en-US" dirty="0" smtClean="0"/>
              <a:t>.</a:t>
            </a:r>
          </a:p>
          <a:p>
            <a:r>
              <a:rPr lang="en-US" dirty="0"/>
              <a:t>series of laws passed in several </a:t>
            </a:r>
            <a:r>
              <a:rPr lang="en-US" dirty="0" smtClean="0"/>
              <a:t>Midwestern </a:t>
            </a:r>
            <a:r>
              <a:rPr lang="en-US" dirty="0"/>
              <a:t>states of the United States, namely Minnesota, Iowa, Wisconsin, and Illinois, in the late 1860s and early 1870s</a:t>
            </a:r>
          </a:p>
        </p:txBody>
      </p:sp>
      <p:pic>
        <p:nvPicPr>
          <p:cNvPr id="5122" name="Picture 2" descr="Image result for Granger law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309" y="3600993"/>
            <a:ext cx="5477691" cy="3257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413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Homestead Act (1862)</a:t>
            </a:r>
            <a:endParaRPr lang="en-US" dirty="0"/>
          </a:p>
        </p:txBody>
      </p:sp>
      <p:sp>
        <p:nvSpPr>
          <p:cNvPr id="3" name="Content Placeholder 2"/>
          <p:cNvSpPr>
            <a:spLocks noGrp="1"/>
          </p:cNvSpPr>
          <p:nvPr>
            <p:ph idx="1"/>
          </p:nvPr>
        </p:nvSpPr>
        <p:spPr>
          <a:xfrm>
            <a:off x="629194" y="1216025"/>
            <a:ext cx="10515600" cy="4351338"/>
          </a:xfrm>
        </p:spPr>
        <p:txBody>
          <a:bodyPr/>
          <a:lstStyle/>
          <a:p>
            <a:r>
              <a:rPr lang="en-US" dirty="0"/>
              <a:t>gave an applicant ownership of land, typically called a "</a:t>
            </a:r>
            <a:r>
              <a:rPr lang="en-US" dirty="0">
                <a:hlinkClick r:id="rId2" tooltip="Homestead (buildings)"/>
              </a:rPr>
              <a:t>homestead</a:t>
            </a:r>
            <a:r>
              <a:rPr lang="en-US" dirty="0"/>
              <a:t>", at little or no cost. In all, more than 270 million acres of public land, or nearly 10% of the total area of the U.S., was given away free to 1.6 million homesteaders; most of the homesteads were west of the Mississippi River.</a:t>
            </a:r>
          </a:p>
        </p:txBody>
      </p:sp>
      <p:pic>
        <p:nvPicPr>
          <p:cNvPr id="6146" name="Picture 2" descr="https://upload.wikimedia.org/wikipedia/commons/0/0a/Hultstrand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2720" y="2778583"/>
            <a:ext cx="5669280" cy="4079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500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Industrialization</a:t>
            </a:r>
            <a:endParaRPr lang="en-US" dirty="0"/>
          </a:p>
        </p:txBody>
      </p:sp>
      <p:sp>
        <p:nvSpPr>
          <p:cNvPr id="3" name="Content Placeholder 2"/>
          <p:cNvSpPr>
            <a:spLocks noGrp="1"/>
          </p:cNvSpPr>
          <p:nvPr>
            <p:ph idx="1"/>
          </p:nvPr>
        </p:nvSpPr>
        <p:spPr/>
        <p:txBody>
          <a:bodyPr/>
          <a:lstStyle/>
          <a:p>
            <a:r>
              <a:rPr lang="en-US" dirty="0"/>
              <a:t>period of social and economic change that transforms a human group from an agrarian society into an industrial one</a:t>
            </a:r>
          </a:p>
        </p:txBody>
      </p:sp>
      <p:pic>
        <p:nvPicPr>
          <p:cNvPr id="7170" name="Picture 2" descr="Image result for industrializ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790824"/>
            <a:ext cx="9753600" cy="40671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3509" y="3396343"/>
            <a:ext cx="1828800" cy="646331"/>
          </a:xfrm>
          <a:prstGeom prst="rect">
            <a:avLst/>
          </a:prstGeom>
          <a:noFill/>
        </p:spPr>
        <p:txBody>
          <a:bodyPr wrap="square" rtlCol="0">
            <a:spAutoFit/>
          </a:bodyPr>
          <a:lstStyle/>
          <a:p>
            <a:r>
              <a:rPr lang="en-US" dirty="0" smtClean="0"/>
              <a:t>From farming focus to this&gt;</a:t>
            </a:r>
            <a:endParaRPr lang="en-US" dirty="0"/>
          </a:p>
        </p:txBody>
      </p:sp>
    </p:spTree>
    <p:extLst>
      <p:ext uri="{BB962C8B-B14F-4D97-AF65-F5344CB8AC3E}">
        <p14:creationId xmlns:p14="http://schemas.microsoft.com/office/powerpoint/2010/main" val="9557877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Interstate Commerce Act (1887)</a:t>
            </a:r>
            <a:endParaRPr lang="en-US" dirty="0"/>
          </a:p>
        </p:txBody>
      </p:sp>
      <p:sp>
        <p:nvSpPr>
          <p:cNvPr id="3" name="Content Placeholder 2"/>
          <p:cNvSpPr>
            <a:spLocks noGrp="1"/>
          </p:cNvSpPr>
          <p:nvPr>
            <p:ph idx="1"/>
          </p:nvPr>
        </p:nvSpPr>
        <p:spPr/>
        <p:txBody>
          <a:bodyPr/>
          <a:lstStyle/>
          <a:p>
            <a:r>
              <a:rPr lang="en-US" dirty="0"/>
              <a:t>United States federal law that was designed to regulate the railroad industry, particularly its monopolistic practices. </a:t>
            </a:r>
            <a:r>
              <a:rPr lang="en-US" dirty="0" err="1"/>
              <a:t>The</a:t>
            </a:r>
            <a:r>
              <a:rPr lang="en-US" b="1" dirty="0" err="1"/>
              <a:t>Act</a:t>
            </a:r>
            <a:r>
              <a:rPr lang="en-US" dirty="0"/>
              <a:t> required that railroad rates be "reasonable and just," but did not empower the government to fix specific rates.</a:t>
            </a:r>
          </a:p>
        </p:txBody>
      </p:sp>
    </p:spTree>
    <p:extLst>
      <p:ext uri="{BB962C8B-B14F-4D97-AF65-F5344CB8AC3E}">
        <p14:creationId xmlns:p14="http://schemas.microsoft.com/office/powerpoint/2010/main" val="24188388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image.slidesharecdn.com/unit1powerpoint9thegildedage-populism-110823082007-phpapp02/95/unit-1-powerpoint-9-the-gilded-age-populism-6-728.jpg?cb=1314105701"/>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39300652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urbanization</a:t>
            </a:r>
            <a:endParaRPr lang="en-US" dirty="0"/>
          </a:p>
        </p:txBody>
      </p:sp>
      <p:sp>
        <p:nvSpPr>
          <p:cNvPr id="3" name="Content Placeholder 2"/>
          <p:cNvSpPr>
            <a:spLocks noGrp="1"/>
          </p:cNvSpPr>
          <p:nvPr>
            <p:ph idx="1"/>
          </p:nvPr>
        </p:nvSpPr>
        <p:spPr/>
        <p:txBody>
          <a:bodyPr/>
          <a:lstStyle/>
          <a:p>
            <a:r>
              <a:rPr lang="en-US" dirty="0" smtClean="0"/>
              <a:t>Shift from rural to urban areas for citizens to live.</a:t>
            </a:r>
          </a:p>
          <a:p>
            <a:r>
              <a:rPr lang="en-US" dirty="0" smtClean="0"/>
              <a:t>Massive migration to cities from rural areas due to demand to fill jobs. </a:t>
            </a:r>
          </a:p>
          <a:p>
            <a:r>
              <a:rPr lang="en-US" dirty="0" smtClean="0"/>
              <a:t>People have less kids in families because less farm hands are needed </a:t>
            </a:r>
            <a:endParaRPr lang="en-US" dirty="0"/>
          </a:p>
        </p:txBody>
      </p:sp>
      <p:pic>
        <p:nvPicPr>
          <p:cNvPr id="8194" name="Picture 2" descr="Image result for urbanization 18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1589" y="3640662"/>
            <a:ext cx="4380411" cy="3248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5554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Analyze changes that occurred as the United States shifted from agrarian to an industrial society.</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629989" y="1275769"/>
            <a:ext cx="8813074" cy="5582231"/>
          </a:xfrm>
          <a:prstGeom prst="rect">
            <a:avLst/>
          </a:prstGeom>
        </p:spPr>
      </p:pic>
    </p:spTree>
    <p:extLst>
      <p:ext uri="{BB962C8B-B14F-4D97-AF65-F5344CB8AC3E}">
        <p14:creationId xmlns:p14="http://schemas.microsoft.com/office/powerpoint/2010/main" val="499244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smtClean="0"/>
              <a:t>Gospel of Wealth, 1889</a:t>
            </a:r>
          </a:p>
        </p:txBody>
      </p:sp>
      <p:sp>
        <p:nvSpPr>
          <p:cNvPr id="36867" name="Rectangle 3"/>
          <p:cNvSpPr>
            <a:spLocks noGrp="1" noChangeArrowheads="1"/>
          </p:cNvSpPr>
          <p:nvPr>
            <p:ph type="body" idx="1"/>
          </p:nvPr>
        </p:nvSpPr>
        <p:spPr>
          <a:xfrm>
            <a:off x="1981200" y="1600200"/>
            <a:ext cx="4800600" cy="4876800"/>
          </a:xfrm>
        </p:spPr>
        <p:txBody>
          <a:bodyPr/>
          <a:lstStyle/>
          <a:p>
            <a:pPr eaLnBrk="1" hangingPunct="1">
              <a:lnSpc>
                <a:spcPct val="90000"/>
              </a:lnSpc>
            </a:pPr>
            <a:r>
              <a:rPr lang="en-US" altLang="en-US" smtClean="0"/>
              <a:t>Andrew Carnegie was an American millionaire and philanthropist who donated large sums of money for public works. His book argued that the wealthy have an obligation to give something back to society. </a:t>
            </a:r>
          </a:p>
        </p:txBody>
      </p:sp>
      <p:pic>
        <p:nvPicPr>
          <p:cNvPr id="36868" name="Picture 4" descr="carneg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1" y="1371600"/>
            <a:ext cx="349567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450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752600" y="274638"/>
            <a:ext cx="8458200" cy="792162"/>
          </a:xfrm>
        </p:spPr>
        <p:txBody>
          <a:bodyPr>
            <a:normAutofit fontScale="90000"/>
          </a:bodyPr>
          <a:lstStyle/>
          <a:p>
            <a:r>
              <a:rPr lang="en-US" sz="4000" b="1" dirty="0"/>
              <a:t>FARMERS AND THE POPULIST MOVEMENT</a:t>
            </a:r>
          </a:p>
        </p:txBody>
      </p:sp>
      <p:sp>
        <p:nvSpPr>
          <p:cNvPr id="75781" name="Rectangle 5"/>
          <p:cNvSpPr>
            <a:spLocks noGrp="1" noChangeArrowheads="1"/>
          </p:cNvSpPr>
          <p:nvPr>
            <p:ph type="body" sz="half" idx="2"/>
          </p:nvPr>
        </p:nvSpPr>
        <p:spPr>
          <a:xfrm>
            <a:off x="1752600" y="990600"/>
            <a:ext cx="8763000" cy="4038600"/>
          </a:xfrm>
        </p:spPr>
        <p:txBody>
          <a:bodyPr/>
          <a:lstStyle/>
          <a:p>
            <a:r>
              <a:rPr lang="en-US" dirty="0"/>
              <a:t>In the late 1800s, many farmers were struggling</a:t>
            </a:r>
          </a:p>
          <a:p>
            <a:pPr marL="285750" indent="-285750"/>
            <a:r>
              <a:rPr lang="en-US" i="1" dirty="0"/>
              <a:t>Crop prices fell, Farmers had no cash, went further into debt, and their lenders foreclosed on their mortgages</a:t>
            </a:r>
          </a:p>
          <a:p>
            <a:pPr marL="285750" indent="-285750"/>
            <a:r>
              <a:rPr lang="en-US" i="1" dirty="0"/>
              <a:t>The railroad companies charged outrageous prices to ship crops (no regulation!)</a:t>
            </a:r>
          </a:p>
          <a:p>
            <a:endParaRPr lang="en-US" dirty="0"/>
          </a:p>
        </p:txBody>
      </p:sp>
      <p:pic>
        <p:nvPicPr>
          <p:cNvPr id="8194" name="Picture 2" descr="http://www.greyvillet.com/essay/top_2_farm.jpg"/>
          <p:cNvPicPr>
            <a:picLocks noGrp="1" noChangeAspect="1" noChangeArrowheads="1"/>
          </p:cNvPicPr>
          <p:nvPr>
            <p:ph sz="half" idx="1"/>
          </p:nvPr>
        </p:nvPicPr>
        <p:blipFill>
          <a:blip r:embed="rId2"/>
          <a:srcRect/>
          <a:stretch>
            <a:fillRect/>
          </a:stretch>
        </p:blipFill>
        <p:spPr bwMode="auto">
          <a:xfrm>
            <a:off x="1752600" y="3810000"/>
            <a:ext cx="8610600" cy="3048000"/>
          </a:xfrm>
          <a:prstGeom prst="rect">
            <a:avLst/>
          </a:prstGeom>
          <a:noFill/>
        </p:spPr>
      </p:pic>
    </p:spTree>
    <p:extLst>
      <p:ext uri="{BB962C8B-B14F-4D97-AF65-F5344CB8AC3E}">
        <p14:creationId xmlns:p14="http://schemas.microsoft.com/office/powerpoint/2010/main" val="54416824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t>Improvements in Agriculture</a:t>
            </a:r>
          </a:p>
        </p:txBody>
      </p:sp>
      <p:sp>
        <p:nvSpPr>
          <p:cNvPr id="29699" name="Rectangle 3"/>
          <p:cNvSpPr>
            <a:spLocks noGrp="1" noChangeArrowheads="1"/>
          </p:cNvSpPr>
          <p:nvPr>
            <p:ph type="body" idx="1"/>
          </p:nvPr>
        </p:nvSpPr>
        <p:spPr>
          <a:xfrm>
            <a:off x="1981200" y="1600200"/>
            <a:ext cx="8229600" cy="2895600"/>
          </a:xfrm>
        </p:spPr>
        <p:txBody>
          <a:bodyPr/>
          <a:lstStyle/>
          <a:p>
            <a:pPr eaLnBrk="1" hangingPunct="1">
              <a:lnSpc>
                <a:spcPct val="90000"/>
              </a:lnSpc>
            </a:pPr>
            <a:r>
              <a:rPr lang="en-US" altLang="en-US" smtClean="0"/>
              <a:t>Mechanized reaper – reduced labor force</a:t>
            </a:r>
          </a:p>
          <a:p>
            <a:pPr eaLnBrk="1" hangingPunct="1">
              <a:lnSpc>
                <a:spcPct val="90000"/>
              </a:lnSpc>
            </a:pPr>
            <a:r>
              <a:rPr lang="en-US" altLang="en-US" smtClean="0"/>
              <a:t>Steel plow – cut through dense sod</a:t>
            </a:r>
          </a:p>
          <a:p>
            <a:pPr eaLnBrk="1" hangingPunct="1">
              <a:lnSpc>
                <a:spcPct val="90000"/>
              </a:lnSpc>
            </a:pPr>
            <a:r>
              <a:rPr lang="en-US" altLang="en-US" smtClean="0"/>
              <a:t>Barbed wire – kept cattle off crops</a:t>
            </a:r>
          </a:p>
          <a:p>
            <a:pPr eaLnBrk="1" hangingPunct="1">
              <a:lnSpc>
                <a:spcPct val="90000"/>
              </a:lnSpc>
            </a:pPr>
            <a:r>
              <a:rPr lang="en-US" altLang="en-US" smtClean="0"/>
              <a:t>Windmills – powers irrigation systems</a:t>
            </a:r>
          </a:p>
          <a:p>
            <a:pPr eaLnBrk="1" hangingPunct="1">
              <a:lnSpc>
                <a:spcPct val="90000"/>
              </a:lnSpc>
            </a:pPr>
            <a:r>
              <a:rPr lang="en-US" altLang="en-US" smtClean="0"/>
              <a:t>Hybridization – allowed greater yields</a:t>
            </a:r>
          </a:p>
        </p:txBody>
      </p:sp>
      <p:pic>
        <p:nvPicPr>
          <p:cNvPr id="29700" name="Picture 4" descr="An Original P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787900"/>
            <a:ext cx="38862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descr="aermotor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4808538"/>
            <a:ext cx="2438400" cy="20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gal_technology_reaperl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752976"/>
            <a:ext cx="27432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86316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 regulation over food</a:t>
            </a:r>
            <a:endParaRPr lang="en-US" dirty="0"/>
          </a:p>
        </p:txBody>
      </p:sp>
      <p:sp>
        <p:nvSpPr>
          <p:cNvPr id="3" name="Content Placeholder 2"/>
          <p:cNvSpPr>
            <a:spLocks noGrp="1"/>
          </p:cNvSpPr>
          <p:nvPr>
            <p:ph idx="1"/>
          </p:nvPr>
        </p:nvSpPr>
        <p:spPr/>
        <p:txBody>
          <a:bodyPr/>
          <a:lstStyle/>
          <a:p>
            <a:r>
              <a:rPr lang="en-US" dirty="0"/>
              <a:t>Which government agency was created in 1906 to address the problems discussed in this excerpt and how did it help to solve the problems</a:t>
            </a:r>
            <a:r>
              <a:rPr lang="en-US" dirty="0" smtClean="0"/>
              <a:t>?</a:t>
            </a:r>
          </a:p>
          <a:p>
            <a:r>
              <a:rPr lang="en-US" dirty="0" smtClean="0"/>
              <a:t>FDA</a:t>
            </a:r>
          </a:p>
          <a:p>
            <a:r>
              <a:rPr lang="en-US" dirty="0" smtClean="0"/>
              <a:t>Food and Drug administration </a:t>
            </a:r>
          </a:p>
          <a:p>
            <a:endParaRPr lang="en-US" dirty="0"/>
          </a:p>
        </p:txBody>
      </p:sp>
      <p:pic>
        <p:nvPicPr>
          <p:cNvPr id="3074" name="Picture 2" descr="Image result for fd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90902" y="2703320"/>
            <a:ext cx="5451567" cy="4088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5531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mtClean="0"/>
              <a:t>Laissez-faire</a:t>
            </a:r>
          </a:p>
        </p:txBody>
      </p:sp>
      <p:sp>
        <p:nvSpPr>
          <p:cNvPr id="32771" name="Rectangle 3"/>
          <p:cNvSpPr>
            <a:spLocks noGrp="1" noChangeArrowheads="1"/>
          </p:cNvSpPr>
          <p:nvPr>
            <p:ph type="body" idx="1"/>
          </p:nvPr>
        </p:nvSpPr>
        <p:spPr/>
        <p:txBody>
          <a:bodyPr/>
          <a:lstStyle/>
          <a:p>
            <a:pPr eaLnBrk="1" hangingPunct="1"/>
            <a:r>
              <a:rPr lang="en-US" altLang="en-US" smtClean="0"/>
              <a:t>A theory that the economy does better without government intervention in business. </a:t>
            </a:r>
          </a:p>
        </p:txBody>
      </p:sp>
      <p:pic>
        <p:nvPicPr>
          <p:cNvPr id="32772" name="Picture 4" descr="66DBE-capitalist-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1" y="3276600"/>
            <a:ext cx="2906713"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34045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smtClean="0"/>
              <a:t>Ellis Island</a:t>
            </a:r>
          </a:p>
        </p:txBody>
      </p:sp>
      <p:sp>
        <p:nvSpPr>
          <p:cNvPr id="53251" name="Content Placeholder 2"/>
          <p:cNvSpPr>
            <a:spLocks noGrp="1"/>
          </p:cNvSpPr>
          <p:nvPr>
            <p:ph idx="1"/>
          </p:nvPr>
        </p:nvSpPr>
        <p:spPr/>
        <p:txBody>
          <a:bodyPr/>
          <a:lstStyle/>
          <a:p>
            <a:pPr>
              <a:defRPr/>
            </a:pPr>
            <a:r>
              <a:rPr lang="en-US" altLang="en-US" dirty="0" smtClean="0"/>
              <a:t>Located in New York Harbor, it served as </a:t>
            </a:r>
          </a:p>
          <a:p>
            <a:pPr marL="0" indent="0">
              <a:buNone/>
              <a:defRPr/>
            </a:pPr>
            <a:r>
              <a:rPr lang="en-US" altLang="en-US" dirty="0" smtClean="0"/>
              <a:t>an immigration station for millions of immigrants arriving in the U.S. from Europe between 1892 and 1954.</a:t>
            </a:r>
          </a:p>
        </p:txBody>
      </p:sp>
      <p:pic>
        <p:nvPicPr>
          <p:cNvPr id="52228" name="Picture 2" descr="C:\Users\middldo\Desktop\ellis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1" y="3810001"/>
            <a:ext cx="4708525"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15372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smtClean="0"/>
              <a:t>Angel Island</a:t>
            </a:r>
          </a:p>
        </p:txBody>
      </p:sp>
      <p:sp>
        <p:nvSpPr>
          <p:cNvPr id="54275" name="Content Placeholder 2"/>
          <p:cNvSpPr>
            <a:spLocks noGrp="1"/>
          </p:cNvSpPr>
          <p:nvPr>
            <p:ph idx="1"/>
          </p:nvPr>
        </p:nvSpPr>
        <p:spPr/>
        <p:txBody>
          <a:bodyPr/>
          <a:lstStyle/>
          <a:p>
            <a:pPr>
              <a:defRPr/>
            </a:pPr>
            <a:r>
              <a:rPr lang="en-US" altLang="en-US" dirty="0" smtClean="0"/>
              <a:t>Asians-primarily Chinese, arriving on the U.S. West Coast were processed at this immigration station in San Francisco Bay,</a:t>
            </a:r>
          </a:p>
          <a:p>
            <a:pPr marL="0" indent="0">
              <a:buNone/>
              <a:defRPr/>
            </a:pPr>
            <a:r>
              <a:rPr lang="en-US" altLang="en-US" dirty="0" smtClean="0"/>
              <a:t>California between </a:t>
            </a:r>
          </a:p>
          <a:p>
            <a:pPr marL="0" indent="0">
              <a:buNone/>
              <a:defRPr/>
            </a:pPr>
            <a:r>
              <a:rPr lang="en-US" altLang="en-US" dirty="0" smtClean="0"/>
              <a:t>1910 and 1940.</a:t>
            </a:r>
          </a:p>
        </p:txBody>
      </p:sp>
      <p:pic>
        <p:nvPicPr>
          <p:cNvPr id="53252" name="Picture 2" descr="C:\Users\middldo\Desktop\Angel-Island-photo-01-Kichiko-Oka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1" y="3627438"/>
            <a:ext cx="4202113" cy="284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58678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Chinese Exclusion Act</a:t>
            </a:r>
          </a:p>
        </p:txBody>
      </p:sp>
      <p:sp>
        <p:nvSpPr>
          <p:cNvPr id="55299" name="Content Placeholder 2"/>
          <p:cNvSpPr>
            <a:spLocks noGrp="1"/>
          </p:cNvSpPr>
          <p:nvPr>
            <p:ph idx="1"/>
          </p:nvPr>
        </p:nvSpPr>
        <p:spPr/>
        <p:txBody>
          <a:bodyPr/>
          <a:lstStyle/>
          <a:p>
            <a:pPr>
              <a:defRPr/>
            </a:pPr>
            <a:r>
              <a:rPr lang="en-US" altLang="en-US" dirty="0" smtClean="0"/>
              <a:t>A law, enacted in 1892, that prohibited </a:t>
            </a:r>
          </a:p>
          <a:p>
            <a:pPr marL="0" indent="0">
              <a:buNone/>
              <a:defRPr/>
            </a:pPr>
            <a:r>
              <a:rPr lang="en-US" altLang="en-US" dirty="0" smtClean="0"/>
              <a:t>All Chinese except students, </a:t>
            </a:r>
          </a:p>
          <a:p>
            <a:pPr marL="0" indent="0">
              <a:buNone/>
              <a:defRPr/>
            </a:pPr>
            <a:r>
              <a:rPr lang="en-US" altLang="en-US" dirty="0"/>
              <a:t>t</a:t>
            </a:r>
            <a:r>
              <a:rPr lang="en-US" altLang="en-US" dirty="0" smtClean="0"/>
              <a:t>eachers, merchants, tourists,</a:t>
            </a:r>
          </a:p>
          <a:p>
            <a:pPr marL="0" indent="0">
              <a:buNone/>
              <a:defRPr/>
            </a:pPr>
            <a:r>
              <a:rPr lang="en-US" altLang="en-US" dirty="0"/>
              <a:t>a</a:t>
            </a:r>
            <a:r>
              <a:rPr lang="en-US" altLang="en-US" dirty="0" smtClean="0"/>
              <a:t>nd government officials from</a:t>
            </a:r>
          </a:p>
          <a:p>
            <a:pPr marL="0" indent="0">
              <a:buNone/>
              <a:defRPr/>
            </a:pPr>
            <a:r>
              <a:rPr lang="en-US" altLang="en-US" dirty="0"/>
              <a:t>e</a:t>
            </a:r>
            <a:r>
              <a:rPr lang="en-US" altLang="en-US" dirty="0" smtClean="0"/>
              <a:t>ntering the U.S. The law was</a:t>
            </a:r>
          </a:p>
          <a:p>
            <a:pPr marL="0" indent="0">
              <a:buNone/>
              <a:defRPr/>
            </a:pPr>
            <a:r>
              <a:rPr lang="en-US" altLang="en-US" dirty="0"/>
              <a:t>n</a:t>
            </a:r>
            <a:r>
              <a:rPr lang="en-US" altLang="en-US" dirty="0" smtClean="0"/>
              <a:t>ot repealed until 1943.      </a:t>
            </a:r>
          </a:p>
        </p:txBody>
      </p:sp>
      <p:pic>
        <p:nvPicPr>
          <p:cNvPr id="54276" name="Picture 2" descr="C:\Users\middldo\Desktop\imagesCAKYWE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1" y="2362201"/>
            <a:ext cx="2809875"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7958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Nativism</a:t>
            </a:r>
          </a:p>
        </p:txBody>
      </p:sp>
      <p:sp>
        <p:nvSpPr>
          <p:cNvPr id="56323" name="Rectangle 3"/>
          <p:cNvSpPr>
            <a:spLocks noGrp="1" noChangeArrowheads="1"/>
          </p:cNvSpPr>
          <p:nvPr>
            <p:ph type="body" idx="1"/>
          </p:nvPr>
        </p:nvSpPr>
        <p:spPr>
          <a:xfrm>
            <a:off x="1981200" y="1447800"/>
            <a:ext cx="8229600" cy="1447800"/>
          </a:xfrm>
        </p:spPr>
        <p:txBody>
          <a:bodyPr/>
          <a:lstStyle/>
          <a:p>
            <a:pPr eaLnBrk="1" hangingPunct="1">
              <a:lnSpc>
                <a:spcPct val="90000"/>
              </a:lnSpc>
            </a:pPr>
            <a:r>
              <a:rPr lang="en-US" altLang="en-US" smtClean="0"/>
              <a:t>An anti-foreign feeling that arose in the 1840's and 1850's in response to the influx of Irish and German Catholics. </a:t>
            </a:r>
          </a:p>
        </p:txBody>
      </p:sp>
      <p:pic>
        <p:nvPicPr>
          <p:cNvPr id="56324" name="Picture 4" descr="nast-anticathol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1" y="3048000"/>
            <a:ext cx="5319713"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43145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smtClean="0"/>
              <a:t>Industrialists</a:t>
            </a:r>
            <a:endParaRPr lang="en-US" altLang="en-US" i="1" smtClean="0"/>
          </a:p>
        </p:txBody>
      </p:sp>
      <p:sp>
        <p:nvSpPr>
          <p:cNvPr id="34819" name="Content Placeholder 2"/>
          <p:cNvSpPr>
            <a:spLocks noGrp="1"/>
          </p:cNvSpPr>
          <p:nvPr>
            <p:ph idx="1"/>
          </p:nvPr>
        </p:nvSpPr>
        <p:spPr/>
        <p:txBody>
          <a:bodyPr/>
          <a:lstStyle/>
          <a:p>
            <a:r>
              <a:rPr lang="en-US" altLang="en-US" smtClean="0"/>
              <a:t>John D. Rockefeller-Oil</a:t>
            </a:r>
          </a:p>
          <a:p>
            <a:r>
              <a:rPr lang="en-US" altLang="en-US" smtClean="0"/>
              <a:t>Andrew Carnegie- Steel</a:t>
            </a:r>
          </a:p>
          <a:p>
            <a:r>
              <a:rPr lang="en-US" altLang="en-US" smtClean="0"/>
              <a:t>J.P. Morgan- Banking &amp; finance</a:t>
            </a:r>
          </a:p>
        </p:txBody>
      </p:sp>
      <p:pic>
        <p:nvPicPr>
          <p:cNvPr id="34820" name="Picture 2" descr="C:\Users\middldo\Desktop\baron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3733801"/>
            <a:ext cx="718185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54370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Push Pull factors to come to USA in 1800s</a:t>
            </a:r>
            <a:endParaRPr lang="en-US" dirty="0"/>
          </a:p>
        </p:txBody>
      </p:sp>
      <p:sp>
        <p:nvSpPr>
          <p:cNvPr id="3" name="Content Placeholder 2"/>
          <p:cNvSpPr>
            <a:spLocks noGrp="1"/>
          </p:cNvSpPr>
          <p:nvPr>
            <p:ph idx="1"/>
          </p:nvPr>
        </p:nvSpPr>
        <p:spPr/>
        <p:txBody>
          <a:bodyPr/>
          <a:lstStyle/>
          <a:p>
            <a:endParaRPr lang="en-US"/>
          </a:p>
        </p:txBody>
      </p:sp>
      <p:pic>
        <p:nvPicPr>
          <p:cNvPr id="1026" name="Picture 2" descr="http://www.latinamericanstudies.org/ellis-island/immigration-1840-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3894"/>
            <a:ext cx="8508274" cy="5614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714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Push Pull factors to come to USA in 1800s</a:t>
            </a:r>
            <a:endParaRPr lang="en-US" dirty="0"/>
          </a:p>
        </p:txBody>
      </p:sp>
      <p:sp>
        <p:nvSpPr>
          <p:cNvPr id="3" name="Content Placeholder 2"/>
          <p:cNvSpPr>
            <a:spLocks noGrp="1"/>
          </p:cNvSpPr>
          <p:nvPr>
            <p:ph idx="1"/>
          </p:nvPr>
        </p:nvSpPr>
        <p:spPr/>
        <p:txBody>
          <a:bodyPr/>
          <a:lstStyle/>
          <a:p>
            <a:endParaRPr lang="en-US"/>
          </a:p>
        </p:txBody>
      </p:sp>
      <p:pic>
        <p:nvPicPr>
          <p:cNvPr id="2050" name="Picture 2" descr="http://www.themarshallbros.com/school/ss/chapter14/images/pushp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39043"/>
            <a:ext cx="12180274" cy="4569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09009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1524000" y="0"/>
            <a:ext cx="8991600" cy="1676400"/>
          </a:xfrm>
        </p:spPr>
        <p:txBody>
          <a:bodyPr/>
          <a:lstStyle/>
          <a:p>
            <a:pPr algn="ctr"/>
            <a:r>
              <a:rPr lang="en-US" b="1" dirty="0"/>
              <a:t>ECONOMIC DISTRESS HITS FARMERS</a:t>
            </a:r>
          </a:p>
        </p:txBody>
      </p:sp>
      <p:sp>
        <p:nvSpPr>
          <p:cNvPr id="77828" name="Rectangle 4"/>
          <p:cNvSpPr>
            <a:spLocks noGrp="1" noChangeArrowheads="1"/>
          </p:cNvSpPr>
          <p:nvPr>
            <p:ph type="body" sz="half" idx="1"/>
          </p:nvPr>
        </p:nvSpPr>
        <p:spPr>
          <a:xfrm>
            <a:off x="1524000" y="1752600"/>
            <a:ext cx="5168900" cy="5105400"/>
          </a:xfrm>
        </p:spPr>
        <p:txBody>
          <a:bodyPr/>
          <a:lstStyle/>
          <a:p>
            <a:pPr>
              <a:lnSpc>
                <a:spcPct val="90000"/>
              </a:lnSpc>
            </a:pPr>
            <a:r>
              <a:rPr lang="en-US" dirty="0"/>
              <a:t>Between 1867 and 1887 the price of a bushel of wheat fell from $2.00 to 68 cents</a:t>
            </a:r>
          </a:p>
          <a:p>
            <a:pPr>
              <a:lnSpc>
                <a:spcPct val="90000"/>
              </a:lnSpc>
            </a:pPr>
            <a:endParaRPr lang="en-US" dirty="0"/>
          </a:p>
          <a:p>
            <a:pPr>
              <a:lnSpc>
                <a:spcPct val="90000"/>
              </a:lnSpc>
            </a:pPr>
            <a:endParaRPr lang="en-US" dirty="0"/>
          </a:p>
          <a:p>
            <a:pPr>
              <a:lnSpc>
                <a:spcPct val="90000"/>
              </a:lnSpc>
            </a:pPr>
            <a:r>
              <a:rPr lang="en-US" sz="4000" dirty="0"/>
              <a:t>Farmers got caught in a cycle of debt</a:t>
            </a:r>
          </a:p>
          <a:p>
            <a:pPr>
              <a:lnSpc>
                <a:spcPct val="90000"/>
              </a:lnSpc>
            </a:pPr>
            <a:endParaRPr lang="en-US" dirty="0"/>
          </a:p>
        </p:txBody>
      </p:sp>
      <p:pic>
        <p:nvPicPr>
          <p:cNvPr id="77832" name="Picture 8" descr="farmers8"/>
          <p:cNvPicPr>
            <a:picLocks noGrp="1" noChangeAspect="1" noChangeArrowheads="1"/>
          </p:cNvPicPr>
          <p:nvPr>
            <p:ph sz="half" idx="2"/>
          </p:nvPr>
        </p:nvPicPr>
        <p:blipFill>
          <a:blip r:embed="rId2"/>
          <a:srcRect/>
          <a:stretch>
            <a:fillRect/>
          </a:stretch>
        </p:blipFill>
        <p:spPr>
          <a:xfrm>
            <a:off x="6934200" y="1828800"/>
            <a:ext cx="3505200" cy="4724400"/>
          </a:xfrm>
          <a:noFill/>
          <a:ln/>
        </p:spPr>
      </p:pic>
    </p:spTree>
    <p:extLst>
      <p:ext uri="{BB962C8B-B14F-4D97-AF65-F5344CB8AC3E}">
        <p14:creationId xmlns:p14="http://schemas.microsoft.com/office/powerpoint/2010/main" val="3163246370"/>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Image result for farmers 1800s us political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340"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274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Image result for farmers 1800s us political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37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Agrarian Movements and Populism (US History)"/>
          <p:cNvPicPr>
            <a:picLocks noChangeAspect="1" noChangeArrowheads="1"/>
          </p:cNvPicPr>
          <p:nvPr/>
        </p:nvPicPr>
        <p:blipFill>
          <a:blip r:embed="rId2"/>
          <a:srcRect/>
          <a:stretch>
            <a:fillRect/>
          </a:stretch>
        </p:blipFill>
        <p:spPr bwMode="auto">
          <a:xfrm>
            <a:off x="1524000" y="1"/>
            <a:ext cx="9144000" cy="6857999"/>
          </a:xfrm>
          <a:prstGeom prst="rect">
            <a:avLst/>
          </a:prstGeom>
          <a:noFill/>
        </p:spPr>
      </p:pic>
    </p:spTree>
    <p:extLst>
      <p:ext uri="{BB962C8B-B14F-4D97-AF65-F5344CB8AC3E}">
        <p14:creationId xmlns:p14="http://schemas.microsoft.com/office/powerpoint/2010/main" val="14020589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4876800" cy="914400"/>
          </a:xfrm>
        </p:spPr>
        <p:txBody>
          <a:bodyPr>
            <a:normAutofit/>
          </a:bodyPr>
          <a:lstStyle/>
          <a:p>
            <a:r>
              <a:rPr lang="en-US" sz="5400" b="1" dirty="0">
                <a:latin typeface="Verdana" pitchFamily="34" charset="0"/>
                <a:ea typeface="Verdana" pitchFamily="34" charset="0"/>
                <a:cs typeface="Verdana" pitchFamily="34" charset="0"/>
              </a:rPr>
              <a:t>The </a:t>
            </a:r>
            <a:r>
              <a:rPr lang="en-US" sz="5400" b="1" u="sng" dirty="0">
                <a:latin typeface="Verdana" pitchFamily="34" charset="0"/>
                <a:ea typeface="Verdana" pitchFamily="34" charset="0"/>
                <a:cs typeface="Verdana" pitchFamily="34" charset="0"/>
              </a:rPr>
              <a:t>Grange</a:t>
            </a:r>
          </a:p>
        </p:txBody>
      </p:sp>
      <p:pic>
        <p:nvPicPr>
          <p:cNvPr id="1026" name="Picture 2"/>
          <p:cNvPicPr>
            <a:picLocks noChangeAspect="1" noChangeArrowheads="1"/>
          </p:cNvPicPr>
          <p:nvPr/>
        </p:nvPicPr>
        <p:blipFill>
          <a:blip r:embed="rId2"/>
          <a:srcRect/>
          <a:stretch>
            <a:fillRect/>
          </a:stretch>
        </p:blipFill>
        <p:spPr bwMode="auto">
          <a:xfrm>
            <a:off x="6381750" y="1"/>
            <a:ext cx="4286250" cy="31242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524000" y="4191000"/>
            <a:ext cx="4038600" cy="2667000"/>
          </a:xfrm>
          <a:prstGeom prst="rect">
            <a:avLst/>
          </a:prstGeom>
          <a:noFill/>
          <a:ln w="9525">
            <a:noFill/>
            <a:miter lim="800000"/>
            <a:headEnd/>
            <a:tailEnd/>
          </a:ln>
          <a:effectLst/>
        </p:spPr>
      </p:pic>
      <p:sp>
        <p:nvSpPr>
          <p:cNvPr id="5" name="TextBox 4"/>
          <p:cNvSpPr txBox="1"/>
          <p:nvPr/>
        </p:nvSpPr>
        <p:spPr>
          <a:xfrm>
            <a:off x="1524000" y="838200"/>
            <a:ext cx="4800600" cy="1754326"/>
          </a:xfrm>
          <a:prstGeom prst="rect">
            <a:avLst/>
          </a:prstGeom>
          <a:noFill/>
        </p:spPr>
        <p:txBody>
          <a:bodyPr wrap="square" rtlCol="0">
            <a:spAutoFit/>
          </a:bodyPr>
          <a:lstStyle/>
          <a:p>
            <a:r>
              <a:rPr lang="en-US" b="1" i="1" dirty="0">
                <a:latin typeface="Verdana" pitchFamily="34" charset="0"/>
                <a:ea typeface="Verdana" pitchFamily="34" charset="0"/>
                <a:cs typeface="Verdana" pitchFamily="34" charset="0"/>
              </a:rPr>
              <a:t>The Grange was set up in 1867 to help farmers in the South.</a:t>
            </a:r>
          </a:p>
          <a:p>
            <a:endParaRPr lang="en-US" b="1" i="1" dirty="0">
              <a:latin typeface="Verdana" pitchFamily="34" charset="0"/>
              <a:ea typeface="Verdana" pitchFamily="34" charset="0"/>
              <a:cs typeface="Verdana" pitchFamily="34" charset="0"/>
            </a:endParaRPr>
          </a:p>
          <a:p>
            <a:r>
              <a:rPr lang="en-US" b="1" i="1" dirty="0">
                <a:latin typeface="Verdana" pitchFamily="34" charset="0"/>
                <a:ea typeface="Verdana" pitchFamily="34" charset="0"/>
                <a:cs typeface="Verdana" pitchFamily="34" charset="0"/>
              </a:rPr>
              <a:t>Many farmers joined the Grange to get help during the difficult economic times</a:t>
            </a:r>
          </a:p>
        </p:txBody>
      </p:sp>
      <p:sp>
        <p:nvSpPr>
          <p:cNvPr id="6" name="TextBox 5"/>
          <p:cNvSpPr txBox="1"/>
          <p:nvPr/>
        </p:nvSpPr>
        <p:spPr>
          <a:xfrm>
            <a:off x="5562600" y="3048000"/>
            <a:ext cx="5105400" cy="2308324"/>
          </a:xfrm>
          <a:prstGeom prst="rect">
            <a:avLst/>
          </a:prstGeom>
          <a:noFill/>
        </p:spPr>
        <p:txBody>
          <a:bodyPr wrap="square" rtlCol="0">
            <a:spAutoFit/>
          </a:bodyPr>
          <a:lstStyle/>
          <a:p>
            <a:r>
              <a:rPr lang="en-US" b="1" i="1" dirty="0">
                <a:solidFill>
                  <a:schemeClr val="folHlink"/>
                </a:solidFill>
                <a:latin typeface="Verdana" pitchFamily="34" charset="0"/>
                <a:ea typeface="Verdana" pitchFamily="34" charset="0"/>
                <a:cs typeface="Verdana" pitchFamily="34" charset="0"/>
              </a:rPr>
              <a:t> </a:t>
            </a:r>
            <a:r>
              <a:rPr lang="en-US" b="1" i="1" u="sng" dirty="0">
                <a:solidFill>
                  <a:schemeClr val="folHlink"/>
                </a:solidFill>
                <a:latin typeface="Verdana" pitchFamily="34" charset="0"/>
                <a:ea typeface="Verdana" pitchFamily="34" charset="0"/>
                <a:cs typeface="Verdana" pitchFamily="34" charset="0"/>
              </a:rPr>
              <a:t>It purpose was to provide a social outlet &amp; an educational forum for isolated farm families. </a:t>
            </a:r>
          </a:p>
          <a:p>
            <a:endParaRPr lang="en-US" b="1" i="1" dirty="0">
              <a:latin typeface="Verdana" pitchFamily="34" charset="0"/>
              <a:ea typeface="Verdana" pitchFamily="34" charset="0"/>
              <a:cs typeface="Verdana" pitchFamily="34" charset="0"/>
            </a:endParaRPr>
          </a:p>
          <a:p>
            <a:r>
              <a:rPr lang="en-US" b="1" i="1" dirty="0">
                <a:latin typeface="Verdana" pitchFamily="34" charset="0"/>
                <a:ea typeface="Verdana" pitchFamily="34" charset="0"/>
                <a:cs typeface="Verdana" pitchFamily="34" charset="0"/>
              </a:rPr>
              <a:t>It became a political organization for farmers that wanted railroad regulation and money back by silver.</a:t>
            </a:r>
          </a:p>
          <a:p>
            <a:endParaRPr lang="en-US" b="1" i="1" dirty="0">
              <a:latin typeface="Verdana" pitchFamily="34" charset="0"/>
              <a:ea typeface="Verdana" pitchFamily="34" charset="0"/>
              <a:cs typeface="Verdana" pitchFamily="34" charset="0"/>
            </a:endParaRPr>
          </a:p>
        </p:txBody>
      </p:sp>
      <p:sp>
        <p:nvSpPr>
          <p:cNvPr id="3" name="TextBox 2"/>
          <p:cNvSpPr txBox="1"/>
          <p:nvPr/>
        </p:nvSpPr>
        <p:spPr>
          <a:xfrm>
            <a:off x="165463" y="2592526"/>
            <a:ext cx="4946468" cy="923330"/>
          </a:xfrm>
          <a:prstGeom prst="rect">
            <a:avLst/>
          </a:prstGeom>
          <a:noFill/>
        </p:spPr>
        <p:txBody>
          <a:bodyPr wrap="square" rtlCol="0">
            <a:spAutoFit/>
          </a:bodyPr>
          <a:lstStyle/>
          <a:p>
            <a:r>
              <a:rPr lang="en-US"/>
              <a:t>The main goal of the Grange was to regulate rising fare prices of railroad and grain elevator companies after the </a:t>
            </a:r>
            <a:r>
              <a:rPr lang="en-US">
                <a:hlinkClick r:id="rId4" tooltip="American Civil War"/>
              </a:rPr>
              <a:t>American Civil War</a:t>
            </a:r>
            <a:r>
              <a:rPr lang="en-US"/>
              <a:t>.</a:t>
            </a:r>
            <a:endParaRPr lang="en-US" dirty="0"/>
          </a:p>
        </p:txBody>
      </p:sp>
    </p:spTree>
    <p:extLst>
      <p:ext uri="{BB962C8B-B14F-4D97-AF65-F5344CB8AC3E}">
        <p14:creationId xmlns:p14="http://schemas.microsoft.com/office/powerpoint/2010/main" val="1144291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981200" y="0"/>
            <a:ext cx="8229600" cy="1143000"/>
          </a:xfrm>
        </p:spPr>
        <p:txBody>
          <a:bodyPr>
            <a:normAutofit/>
          </a:bodyPr>
          <a:lstStyle/>
          <a:p>
            <a:pPr algn="ctr"/>
            <a:r>
              <a:rPr lang="en-US" b="1" u="sng" dirty="0" smtClean="0">
                <a:latin typeface="Verdana" pitchFamily="34" charset="0"/>
                <a:ea typeface="Verdana" pitchFamily="34" charset="0"/>
                <a:cs typeface="Verdana" pitchFamily="34" charset="0"/>
              </a:rPr>
              <a:t>Farmer’s Alliances</a:t>
            </a:r>
            <a:endParaRPr lang="en-US" b="1" u="sng" dirty="0">
              <a:latin typeface="Verdana" pitchFamily="34" charset="0"/>
              <a:ea typeface="Verdana" pitchFamily="34" charset="0"/>
              <a:cs typeface="Verdana" pitchFamily="34" charset="0"/>
            </a:endParaRPr>
          </a:p>
        </p:txBody>
      </p:sp>
      <p:sp>
        <p:nvSpPr>
          <p:cNvPr id="79877" name="Rectangle 5"/>
          <p:cNvSpPr>
            <a:spLocks noGrp="1" noChangeArrowheads="1"/>
          </p:cNvSpPr>
          <p:nvPr>
            <p:ph type="body" sz="half" idx="2"/>
          </p:nvPr>
        </p:nvSpPr>
        <p:spPr>
          <a:xfrm>
            <a:off x="5029200" y="914400"/>
            <a:ext cx="5486400" cy="5715000"/>
          </a:xfrm>
        </p:spPr>
        <p:txBody>
          <a:bodyPr>
            <a:normAutofit lnSpcReduction="10000"/>
          </a:bodyPr>
          <a:lstStyle/>
          <a:p>
            <a:r>
              <a:rPr lang="en-US" sz="2400" b="1" i="1" dirty="0">
                <a:latin typeface="Verdana" pitchFamily="34" charset="0"/>
                <a:ea typeface="Verdana" pitchFamily="34" charset="0"/>
                <a:cs typeface="Verdana" pitchFamily="34" charset="0"/>
              </a:rPr>
              <a:t>Farmers stepped up their political activism by forming groups known as Farmers’ Alliances.  </a:t>
            </a:r>
          </a:p>
          <a:p>
            <a:pPr>
              <a:lnSpc>
                <a:spcPct val="90000"/>
              </a:lnSpc>
            </a:pPr>
            <a:endParaRPr lang="en-US" sz="2400" dirty="0"/>
          </a:p>
          <a:p>
            <a:pPr>
              <a:lnSpc>
                <a:spcPct val="90000"/>
              </a:lnSpc>
            </a:pPr>
            <a:r>
              <a:rPr lang="en-US" sz="2400" b="1" i="1" u="sng" dirty="0">
                <a:latin typeface="Verdana" pitchFamily="34" charset="0"/>
                <a:ea typeface="Verdana" pitchFamily="34" charset="0"/>
                <a:cs typeface="Verdana" pitchFamily="34" charset="0"/>
              </a:rPr>
              <a:t>The Farmer’s Alliances helped send lectures from town to town to educate people on lower interest rate on loans  and government control on railroads &amp; banks</a:t>
            </a:r>
            <a:r>
              <a:rPr lang="en-US" sz="2400" u="sng" dirty="0"/>
              <a:t>.</a:t>
            </a:r>
          </a:p>
          <a:p>
            <a:pPr>
              <a:lnSpc>
                <a:spcPct val="90000"/>
              </a:lnSpc>
            </a:pPr>
            <a:endParaRPr lang="en-US" sz="2400" dirty="0"/>
          </a:p>
          <a:p>
            <a:pPr>
              <a:lnSpc>
                <a:spcPct val="90000"/>
              </a:lnSpc>
            </a:pPr>
            <a:r>
              <a:rPr lang="en-US" sz="2400" b="1" i="1" dirty="0">
                <a:latin typeface="Verdana" pitchFamily="34" charset="0"/>
                <a:ea typeface="Verdana" pitchFamily="34" charset="0"/>
                <a:cs typeface="Verdana" pitchFamily="34" charset="0"/>
              </a:rPr>
              <a:t>Farmers Alliances were created throughout the south and west but alliance failed help the farmers enough</a:t>
            </a:r>
          </a:p>
          <a:p>
            <a:pPr>
              <a:lnSpc>
                <a:spcPct val="90000"/>
              </a:lnSpc>
            </a:pPr>
            <a:endParaRPr lang="en-US" sz="2400" dirty="0"/>
          </a:p>
          <a:p>
            <a:pPr>
              <a:lnSpc>
                <a:spcPct val="90000"/>
              </a:lnSpc>
            </a:pPr>
            <a:endParaRPr lang="en-US" sz="2400" dirty="0"/>
          </a:p>
          <a:p>
            <a:pPr>
              <a:lnSpc>
                <a:spcPct val="90000"/>
              </a:lnSpc>
            </a:pPr>
            <a:endParaRPr lang="en-US" sz="2400" dirty="0"/>
          </a:p>
        </p:txBody>
      </p:sp>
      <p:pic>
        <p:nvPicPr>
          <p:cNvPr id="31746" name="Picture 2" descr="http://www.rollingprairie.net/images/small%20rpfa%20local%20color%20banner.jpg"/>
          <p:cNvPicPr>
            <a:picLocks noChangeAspect="1" noChangeArrowheads="1"/>
          </p:cNvPicPr>
          <p:nvPr/>
        </p:nvPicPr>
        <p:blipFill>
          <a:blip r:embed="rId2"/>
          <a:srcRect/>
          <a:stretch>
            <a:fillRect/>
          </a:stretch>
        </p:blipFill>
        <p:spPr bwMode="auto">
          <a:xfrm>
            <a:off x="1676400" y="1676400"/>
            <a:ext cx="3581400" cy="3581400"/>
          </a:xfrm>
          <a:prstGeom prst="rect">
            <a:avLst/>
          </a:prstGeom>
          <a:noFill/>
        </p:spPr>
      </p:pic>
    </p:spTree>
    <p:extLst>
      <p:ext uri="{BB962C8B-B14F-4D97-AF65-F5344CB8AC3E}">
        <p14:creationId xmlns:p14="http://schemas.microsoft.com/office/powerpoint/2010/main" val="298156145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image.slidesharecdn.com/unit1powerpoint9thegildedage-populism-110823082007-phpapp02/95/unit-1-powerpoint-9-the-gilded-age-populism-6-728.jpg?cb=1314105701"/>
          <p:cNvPicPr>
            <a:picLocks noChangeAspect="1" noChangeArrowheads="1"/>
          </p:cNvPicPr>
          <p:nvPr/>
        </p:nvPicPr>
        <p:blipFill>
          <a:blip r:embed="rId2"/>
          <a:srcRect/>
          <a:stretch>
            <a:fillRect/>
          </a:stretch>
        </p:blipFill>
        <p:spPr bwMode="auto">
          <a:xfrm>
            <a:off x="1524000" y="0"/>
            <a:ext cx="9144000" cy="6858000"/>
          </a:xfrm>
          <a:prstGeom prst="rect">
            <a:avLst/>
          </a:prstGeom>
          <a:noFill/>
        </p:spPr>
      </p:pic>
    </p:spTree>
    <p:extLst>
      <p:ext uri="{BB962C8B-B14F-4D97-AF65-F5344CB8AC3E}">
        <p14:creationId xmlns:p14="http://schemas.microsoft.com/office/powerpoint/2010/main" val="533040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1404</Words>
  <Application>Microsoft Office PowerPoint</Application>
  <PresentationFormat>Widescreen</PresentationFormat>
  <Paragraphs>145</Paragraphs>
  <Slides>51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Calibri Light</vt:lpstr>
      <vt:lpstr>Verdana</vt:lpstr>
      <vt:lpstr>Office Theme</vt:lpstr>
      <vt:lpstr>EOC Focus Unit 2 </vt:lpstr>
      <vt:lpstr>Life on the farms was hard </vt:lpstr>
      <vt:lpstr>Farmers Struggle</vt:lpstr>
      <vt:lpstr>FARMERS AND THE POPULIST MOVEMENT</vt:lpstr>
      <vt:lpstr>ECONOMIC DISTRESS HITS FARMERS</vt:lpstr>
      <vt:lpstr>PowerPoint Presentation</vt:lpstr>
      <vt:lpstr>The Grange</vt:lpstr>
      <vt:lpstr>Farmer’s Alliances</vt:lpstr>
      <vt:lpstr>PowerPoint Presentation</vt:lpstr>
      <vt:lpstr>POPULIST PARTY IS BORN</vt:lpstr>
      <vt:lpstr>Populist Reforms</vt:lpstr>
      <vt:lpstr>THE PANIC OF 1893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END OF POPULISM</vt:lpstr>
      <vt:lpstr>Extra Terms/Review</vt:lpstr>
      <vt:lpstr>agricultural surplus</vt:lpstr>
      <vt:lpstr>business monopolies</vt:lpstr>
      <vt:lpstr>Cross of Gold Speech, 1896</vt:lpstr>
      <vt:lpstr>Farmer’s Alliances</vt:lpstr>
      <vt:lpstr>The Grange</vt:lpstr>
      <vt:lpstr>Grange Laws</vt:lpstr>
      <vt:lpstr>Homestead Act (1862)</vt:lpstr>
      <vt:lpstr>Industrialization</vt:lpstr>
      <vt:lpstr>Interstate Commerce Act (1887)</vt:lpstr>
      <vt:lpstr>PowerPoint Presentation</vt:lpstr>
      <vt:lpstr>urbanization</vt:lpstr>
      <vt:lpstr>Analyze changes that occurred as the United States shifted from agrarian to an industrial society.</vt:lpstr>
      <vt:lpstr>Gospel of Wealth, 1889</vt:lpstr>
      <vt:lpstr>Improvements in Agriculture</vt:lpstr>
      <vt:lpstr>Government regulation over food</vt:lpstr>
      <vt:lpstr>Laissez-faire</vt:lpstr>
      <vt:lpstr>Ellis Island</vt:lpstr>
      <vt:lpstr>Angel Island</vt:lpstr>
      <vt:lpstr>Chinese Exclusion Act</vt:lpstr>
      <vt:lpstr>Nativism</vt:lpstr>
      <vt:lpstr>Industrialists</vt:lpstr>
      <vt:lpstr>Push Pull factors to come to USA in 1800s</vt:lpstr>
      <vt:lpstr>Push Pull factors to come to USA in 1800s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EOC Focus Unit 2</dc:title>
  <dc:creator>Dross, Michael</dc:creator>
  <cp:lastModifiedBy>Sacerdote, Kevin R.</cp:lastModifiedBy>
  <cp:revision>16</cp:revision>
  <dcterms:created xsi:type="dcterms:W3CDTF">2016-10-11T17:40:19Z</dcterms:created>
  <dcterms:modified xsi:type="dcterms:W3CDTF">2017-04-12T12:16:25Z</dcterms:modified>
</cp:coreProperties>
</file>